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  <p:sldMasterId id="2147483692" r:id="rId2"/>
  </p:sldMasterIdLst>
  <p:notesMasterIdLst>
    <p:notesMasterId r:id="rId20"/>
  </p:notesMasterIdLst>
  <p:sldIdLst>
    <p:sldId id="263" r:id="rId3"/>
    <p:sldId id="285" r:id="rId4"/>
    <p:sldId id="282" r:id="rId5"/>
    <p:sldId id="333" r:id="rId6"/>
    <p:sldId id="334" r:id="rId7"/>
    <p:sldId id="335" r:id="rId8"/>
    <p:sldId id="284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265" r:id="rId18"/>
    <p:sldId id="31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roxima Nova" panose="020B0604020202020204" charset="0"/>
      <p:regular r:id="rId25"/>
      <p:bold r:id="rId26"/>
      <p:italic r:id="rId27"/>
      <p:boldItalic r:id="rId28"/>
    </p:embeddedFont>
    <p:embeddedFont>
      <p:font typeface="Proxima Nova Semibold" panose="020B0604020202020204" charset="0"/>
      <p:regular r:id="rId29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2C2ECF-CC52-417F-B05B-41D783592077}">
  <a:tblStyle styleId="{9F2C2ECF-CC52-417F-B05B-41D783592077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72e1aa851_6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872e1aa851_6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3836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962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068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557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017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105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6f911c6f3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6f911c6f3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9f09c64a5c_1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9f09c64a5c_1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86f911c6f3_2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86f911c6f3_2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899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288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888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9c61cce14a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9c61cce14a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434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261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CUSTOM_3_1_1_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CUSTOM_3_1_1_2_2_1_1_1_1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547200" y="3194025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6268638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11983225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8773050" y="725400"/>
            <a:ext cx="3521100" cy="4453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56pt.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8930390" y="1974600"/>
            <a:ext cx="26419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CUSTOM_3_1_1_2_2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4856925" y="2217600"/>
            <a:ext cx="8574000" cy="29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23000" b="1">
                <a:solidFill>
                  <a:srgbClr val="4BD0A0"/>
                </a:solidFill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2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4856925" y="5435575"/>
            <a:ext cx="8574000" cy="24699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CUSTOM_3_1_1_2_1">
    <p:bg>
      <p:bgPr>
        <a:solidFill>
          <a:srgbClr val="4BD0A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3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42" name="Google Shape;242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13"/>
          <p:cNvSpPr/>
          <p:nvPr/>
        </p:nvSpPr>
        <p:spPr>
          <a:xfrm>
            <a:off x="18773050" y="725400"/>
            <a:ext cx="4680000" cy="4465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подзаголовков используйте шрифт размером 30pt. Добавьте пустую строку, для отделения заголовка от подзаголовка.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7" name="Google Shape;2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1750" y="2217591"/>
            <a:ext cx="4364628" cy="27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8773050" y="5916625"/>
            <a:ext cx="4680000" cy="2982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Нижний текстовый блок используйте для написания имени, фамилии и должности.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9" name="Google Shape;2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1750" y="7164000"/>
            <a:ext cx="3167966" cy="14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CUSTOM_3_1_1_2_1_3">
    <p:bg>
      <p:bgPr>
        <a:solidFill>
          <a:srgbClr val="4BD0A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8454216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12725850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11989956" y="8898074"/>
            <a:ext cx="741757" cy="741757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7697851" y="8899998"/>
            <a:ext cx="740589" cy="740589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CUSTOM_3_1_1_2_1_3_1">
    <p:bg>
      <p:bgPr>
        <a:solidFill>
          <a:srgbClr val="4BD0A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1299900" y="5928725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551795" y="6913222"/>
            <a:ext cx="748625" cy="748625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551117" y="5925589"/>
            <a:ext cx="748772" cy="748772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1299750" y="6919200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CUSTOM_3_1_1_2_1_2">
    <p:bg>
      <p:bgPr>
        <a:solidFill>
          <a:srgbClr val="4BD0A0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9144000" y="7644600"/>
            <a:ext cx="2841600" cy="1499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CUSTOM_3_1_1_2_1_2_1">
    <p:bg>
      <p:bgPr>
        <a:solidFill>
          <a:srgbClr val="4BD0A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7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7704075" y="5436000"/>
            <a:ext cx="5710500" cy="2721600"/>
          </a:xfrm>
          <a:prstGeom prst="rect">
            <a:avLst/>
          </a:prstGeom>
        </p:spPr>
        <p:txBody>
          <a:bodyPr spcFirstLastPara="1" wrap="square" lIns="0" tIns="57600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9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CUSTOM_3_1_1_2_1_2_1_1">
    <p:bg>
      <p:bgPr>
        <a:solidFill>
          <a:srgbClr val="4BD0A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8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CUSTOM_3_1_1_2_1_2_1_1_1">
    <p:bg>
      <p:bgPr>
        <a:solidFill>
          <a:srgbClr val="4BD0A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9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9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CUSTOM_3_1_1_2_1_2_1_1_1_1">
    <p:bg>
      <p:bgPr>
        <a:solidFill>
          <a:srgbClr val="4BD0A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CUSTOM_3_1_1_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CUSTOM_3_1_1_2_1_2_1_1_1_1_1">
    <p:bg>
      <p:bgPr>
        <a:solidFill>
          <a:srgbClr val="4BD0A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1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1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1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CUSTOM_3_1_1_2_1_1">
    <p:bg>
      <p:bgPr>
        <a:solidFill>
          <a:srgbClr val="4BD0A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9144000" y="496800"/>
            <a:ext cx="8413500" cy="841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"/>
          <p:cNvSpPr/>
          <p:nvPr/>
        </p:nvSpPr>
        <p:spPr>
          <a:xfrm>
            <a:off x="9602760" y="1260000"/>
            <a:ext cx="8365800" cy="83655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00044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8773050" y="733450"/>
            <a:ext cx="4575600" cy="69273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6" y="5191200"/>
            <a:ext cx="4104925" cy="230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 Зелёный">
  <p:cSld name="CUSTOM_3_1_1_2_1_1_1">
    <p:bg>
      <p:bgPr>
        <a:solidFill>
          <a:srgbClr val="4BD0A0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81" name="Google Shape;381;p2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CUSTOM_3_1_1_3">
    <p:bg>
      <p:bgPr>
        <a:solidFill>
          <a:schemeClr val="lt2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2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91" name="Google Shape;391;p2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CUSTOM_3_1_1_2">
    <p:bg>
      <p:bgPr>
        <a:solidFill>
          <a:schemeClr val="lt2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2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97" name="Google Shape;397;p2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CUSTOM_3_1_1_2_2">
    <p:bg>
      <p:bgPr>
        <a:solidFill>
          <a:schemeClr val="lt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2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03" name="Google Shape;403;p2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27"/>
          <p:cNvSpPr txBox="1">
            <a:spLocks noGrp="1"/>
          </p:cNvSpPr>
          <p:nvPr>
            <p:ph type="body" idx="1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marL="914400" lvl="1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marL="1371600" lvl="2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marL="1828800" lvl="3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marL="2286000" lvl="4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marL="2743200" lvl="5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marL="3200400" lvl="6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marL="3657600" lvl="7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marL="4114800" lvl="8" indent="-4191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8" name="Google Shape;408;p2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5721200" cy="73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09" name="Google Shape;409;p2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10" name="Google Shape;410;p2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кой">
  <p:cSld name="CUSTOM_3_1_1_2_2_2">
    <p:bg>
      <p:bgPr>
        <a:solidFill>
          <a:schemeClr val="lt2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"/>
          <p:cNvSpPr/>
          <p:nvPr/>
        </p:nvSpPr>
        <p:spPr>
          <a:xfrm>
            <a:off x="9254356" y="3026991"/>
            <a:ext cx="8371500" cy="5060700"/>
          </a:xfrm>
          <a:prstGeom prst="roundRect">
            <a:avLst>
              <a:gd name="adj" fmla="val 4076"/>
            </a:avLst>
          </a:prstGeom>
          <a:noFill/>
          <a:ln w="952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2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17" name="Google Shape;417;p2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8"/>
          <p:cNvSpPr txBox="1">
            <a:spLocks noGrp="1"/>
          </p:cNvSpPr>
          <p:nvPr>
            <p:ph type="body" idx="1"/>
          </p:nvPr>
        </p:nvSpPr>
        <p:spPr>
          <a:xfrm>
            <a:off x="551850" y="2952000"/>
            <a:ext cx="8592300" cy="5205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rgbClr val="FFFFFF"/>
                </a:solidFill>
              </a:defRPr>
            </a:lvl1pPr>
            <a:lvl2pPr marL="914400" lvl="1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>
                <a:solidFill>
                  <a:srgbClr val="FFFFFF"/>
                </a:solidFill>
              </a:defRPr>
            </a:lvl2pPr>
            <a:lvl3pPr marL="1371600" lvl="2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>
                <a:solidFill>
                  <a:srgbClr val="FFFFFF"/>
                </a:solidFill>
              </a:defRPr>
            </a:lvl3pPr>
            <a:lvl4pPr marL="1828800" lvl="3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>
                <a:solidFill>
                  <a:srgbClr val="FFFFFF"/>
                </a:solidFill>
              </a:defRPr>
            </a:lvl4pPr>
            <a:lvl5pPr marL="2286000" lvl="4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>
                <a:solidFill>
                  <a:srgbClr val="FFFFFF"/>
                </a:solidFill>
              </a:defRPr>
            </a:lvl5pPr>
            <a:lvl6pPr marL="2743200" lvl="5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>
                <a:solidFill>
                  <a:srgbClr val="FFFFFF"/>
                </a:solidFill>
              </a:defRPr>
            </a:lvl6pPr>
            <a:lvl7pPr marL="3200400" lvl="6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>
                <a:solidFill>
                  <a:srgbClr val="FFFFFF"/>
                </a:solidFill>
              </a:defRPr>
            </a:lvl7pPr>
            <a:lvl8pPr marL="3657600" lvl="7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>
                <a:solidFill>
                  <a:srgbClr val="FFFFFF"/>
                </a:solidFill>
              </a:defRPr>
            </a:lvl8pPr>
            <a:lvl9pPr marL="4114800" lvl="8" indent="-4191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3000"/>
              <a:buChar char="■"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2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5721200" cy="73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423" name="Google Shape;423;p2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24" name="Google Shape;424;p2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" name="Google Shape;428;p28"/>
          <p:cNvSpPr txBox="1"/>
          <p:nvPr/>
        </p:nvSpPr>
        <p:spPr>
          <a:xfrm>
            <a:off x="11103650" y="5189400"/>
            <a:ext cx="46224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пунктирную рамку)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9" name="Google Shape;429;p28"/>
          <p:cNvSpPr txBox="1">
            <a:spLocks noGrp="1"/>
          </p:cNvSpPr>
          <p:nvPr>
            <p:ph type="body" idx="2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CUSTOM_3_1_1_2_2_1">
    <p:bg>
      <p:bgPr>
        <a:solidFill>
          <a:schemeClr val="lt2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2" name="Google Shape;432;p2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2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7" name="Google Shape;437;p2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/>
          <p:nvPr/>
        </p:nvSpPr>
        <p:spPr>
          <a:xfrm>
            <a:off x="1135125" y="2302850"/>
            <a:ext cx="6016500" cy="6016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7706731" y="2717600"/>
            <a:ext cx="686874" cy="479366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9"/>
          <p:cNvSpPr txBox="1"/>
          <p:nvPr/>
        </p:nvSpPr>
        <p:spPr>
          <a:xfrm>
            <a:off x="1488544" y="5044975"/>
            <a:ext cx="53196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subTitle" idx="1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29"/>
          <p:cNvSpPr txBox="1">
            <a:spLocks noGrp="1"/>
          </p:cNvSpPr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roxima Nova Semibold"/>
              <a:buNone/>
              <a:defRPr sz="30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CUSTOM_3_1_1_2_2_1_1">
    <p:bg>
      <p:bgPr>
        <a:solidFill>
          <a:schemeClr val="lt2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3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48" name="Google Shape;448;p3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3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53" name="Google Shape;453;p3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3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Font typeface="Proxima Nova Semibold"/>
              <a:buNone/>
              <a:defRPr sz="960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458" name="Google Shape;458;p3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59" name="Google Shape;459;p3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30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CUSTOM_3_1_1_2_2_1_1_1">
    <p:bg>
      <p:bgPr>
        <a:solidFill>
          <a:schemeClr val="lt2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1"/>
          <p:cNvSpPr/>
          <p:nvPr/>
        </p:nvSpPr>
        <p:spPr>
          <a:xfrm>
            <a:off x="1044475" y="1288900"/>
            <a:ext cx="5795700" cy="57957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1"/>
          <p:cNvSpPr txBox="1"/>
          <p:nvPr/>
        </p:nvSpPr>
        <p:spPr>
          <a:xfrm>
            <a:off x="1631325" y="3923950"/>
            <a:ext cx="46224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7" name="Google Shape;467;p31"/>
          <p:cNvSpPr txBox="1">
            <a:spLocks noGrp="1"/>
          </p:cNvSpPr>
          <p:nvPr>
            <p:ph type="subTitle" idx="1"/>
          </p:nvPr>
        </p:nvSpPr>
        <p:spPr>
          <a:xfrm>
            <a:off x="7697850" y="3956450"/>
            <a:ext cx="10038300" cy="990000"/>
          </a:xfrm>
          <a:prstGeom prst="rect">
            <a:avLst/>
          </a:prstGeom>
        </p:spPr>
        <p:txBody>
          <a:bodyPr spcFirstLastPara="1" wrap="square" lIns="0" tIns="144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31"/>
          <p:cNvSpPr txBox="1">
            <a:spLocks noGrp="1"/>
          </p:cNvSpPr>
          <p:nvPr>
            <p:ph type="title"/>
          </p:nvPr>
        </p:nvSpPr>
        <p:spPr>
          <a:xfrm>
            <a:off x="7697850" y="1468800"/>
            <a:ext cx="10038300" cy="2484000"/>
          </a:xfrm>
          <a:prstGeom prst="rect">
            <a:avLst/>
          </a:prstGeom>
        </p:spPr>
        <p:txBody>
          <a:bodyPr spcFirstLastPara="1" wrap="square" lIns="0" tIns="72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9" name="Google Shape;469;p31"/>
          <p:cNvSpPr txBox="1">
            <a:spLocks noGrp="1"/>
          </p:cNvSpPr>
          <p:nvPr>
            <p:ph type="subTitle" idx="2"/>
          </p:nvPr>
        </p:nvSpPr>
        <p:spPr>
          <a:xfrm>
            <a:off x="8393025" y="5925600"/>
            <a:ext cx="5021700" cy="741600"/>
          </a:xfrm>
          <a:prstGeom prst="rect">
            <a:avLst/>
          </a:prstGeom>
        </p:spPr>
        <p:txBody>
          <a:bodyPr spcFirstLastPara="1" wrap="square" lIns="0" tIns="270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31"/>
          <p:cNvSpPr txBox="1"/>
          <p:nvPr/>
        </p:nvSpPr>
        <p:spPr>
          <a:xfrm>
            <a:off x="7606575" y="5292000"/>
            <a:ext cx="72285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Аккаунты в соц.сетях</a:t>
            </a:r>
            <a:endParaRPr sz="24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471" name="Google Shape;471;p31"/>
          <p:cNvGrpSpPr/>
          <p:nvPr/>
        </p:nvGrpSpPr>
        <p:grpSpPr>
          <a:xfrm>
            <a:off x="7654890" y="6087600"/>
            <a:ext cx="499901" cy="499901"/>
            <a:chOff x="1190625" y="238125"/>
            <a:chExt cx="4905800" cy="4905800"/>
          </a:xfrm>
        </p:grpSpPr>
        <p:sp>
          <p:nvSpPr>
            <p:cNvPr id="472" name="Google Shape;472;p31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31"/>
          <p:cNvGrpSpPr/>
          <p:nvPr/>
        </p:nvGrpSpPr>
        <p:grpSpPr>
          <a:xfrm>
            <a:off x="7654612" y="6840000"/>
            <a:ext cx="500468" cy="500468"/>
            <a:chOff x="1190625" y="238125"/>
            <a:chExt cx="5186200" cy="5186200"/>
          </a:xfrm>
        </p:grpSpPr>
        <p:sp>
          <p:nvSpPr>
            <p:cNvPr id="475" name="Google Shape;475;p31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1"/>
          <p:cNvGrpSpPr/>
          <p:nvPr/>
        </p:nvGrpSpPr>
        <p:grpSpPr>
          <a:xfrm>
            <a:off x="7654911" y="7567794"/>
            <a:ext cx="500468" cy="500468"/>
            <a:chOff x="1190625" y="238125"/>
            <a:chExt cx="5186200" cy="5186200"/>
          </a:xfrm>
        </p:grpSpPr>
        <p:sp>
          <p:nvSpPr>
            <p:cNvPr id="478" name="Google Shape;478;p31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1"/>
          <p:cNvGrpSpPr/>
          <p:nvPr/>
        </p:nvGrpSpPr>
        <p:grpSpPr>
          <a:xfrm>
            <a:off x="7654911" y="8323200"/>
            <a:ext cx="500468" cy="500468"/>
            <a:chOff x="1190625" y="238125"/>
            <a:chExt cx="5186200" cy="5186200"/>
          </a:xfrm>
        </p:grpSpPr>
        <p:sp>
          <p:nvSpPr>
            <p:cNvPr id="481" name="Google Shape;481;p31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84" name="Google Shape;484;p3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Google Shape;488;p31"/>
          <p:cNvSpPr txBox="1">
            <a:spLocks noGrp="1"/>
          </p:cNvSpPr>
          <p:nvPr>
            <p:ph type="subTitle" idx="3"/>
          </p:nvPr>
        </p:nvSpPr>
        <p:spPr>
          <a:xfrm>
            <a:off x="8393025" y="6667200"/>
            <a:ext cx="5021700" cy="741600"/>
          </a:xfrm>
          <a:prstGeom prst="rect">
            <a:avLst/>
          </a:prstGeom>
        </p:spPr>
        <p:txBody>
          <a:bodyPr spcFirstLastPara="1" wrap="square" lIns="0" tIns="270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31"/>
          <p:cNvSpPr txBox="1">
            <a:spLocks noGrp="1"/>
          </p:cNvSpPr>
          <p:nvPr>
            <p:ph type="subTitle" idx="4"/>
          </p:nvPr>
        </p:nvSpPr>
        <p:spPr>
          <a:xfrm>
            <a:off x="8393025" y="7415694"/>
            <a:ext cx="5021700" cy="741600"/>
          </a:xfrm>
          <a:prstGeom prst="rect">
            <a:avLst/>
          </a:prstGeom>
        </p:spPr>
        <p:txBody>
          <a:bodyPr spcFirstLastPara="1" wrap="square" lIns="0" tIns="270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31"/>
          <p:cNvSpPr txBox="1">
            <a:spLocks noGrp="1"/>
          </p:cNvSpPr>
          <p:nvPr>
            <p:ph type="subTitle" idx="5"/>
          </p:nvPr>
        </p:nvSpPr>
        <p:spPr>
          <a:xfrm>
            <a:off x="8393025" y="8163128"/>
            <a:ext cx="5021700" cy="741600"/>
          </a:xfrm>
          <a:prstGeom prst="rect">
            <a:avLst/>
          </a:prstGeom>
        </p:spPr>
        <p:txBody>
          <a:bodyPr spcFirstLastPara="1" wrap="square" lIns="0" tIns="270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CUSTOM_3_1_1_2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CUSTOM_3_1_1_2_2_1_1_1_2">
    <p:bg>
      <p:bgPr>
        <a:solidFill>
          <a:schemeClr val="lt2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2"/>
          <p:cNvSpPr/>
          <p:nvPr/>
        </p:nvSpPr>
        <p:spPr>
          <a:xfrm>
            <a:off x="566050" y="552662"/>
            <a:ext cx="4290900" cy="4290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2"/>
          <p:cNvSpPr txBox="1"/>
          <p:nvPr/>
        </p:nvSpPr>
        <p:spPr>
          <a:xfrm>
            <a:off x="1000530" y="2351146"/>
            <a:ext cx="34221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4" name="Google Shape;494;p32"/>
          <p:cNvSpPr txBox="1">
            <a:spLocks noGrp="1"/>
          </p:cNvSpPr>
          <p:nvPr>
            <p:ph type="subTitle" idx="1"/>
          </p:nvPr>
        </p:nvSpPr>
        <p:spPr>
          <a:xfrm>
            <a:off x="6269100" y="3455450"/>
            <a:ext cx="10003800" cy="990000"/>
          </a:xfrm>
          <a:prstGeom prst="rect">
            <a:avLst/>
          </a:prstGeom>
        </p:spPr>
        <p:txBody>
          <a:bodyPr spcFirstLastPara="1" wrap="square" lIns="0" tIns="144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/>
          </p:nvPr>
        </p:nvSpPr>
        <p:spPr>
          <a:xfrm>
            <a:off x="6268650" y="980391"/>
            <a:ext cx="9597000" cy="2484000"/>
          </a:xfrm>
          <a:prstGeom prst="rect">
            <a:avLst/>
          </a:prstGeom>
        </p:spPr>
        <p:txBody>
          <a:bodyPr spcFirstLastPara="1" wrap="square" lIns="0" tIns="72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6" name="Google Shape;496;p32"/>
          <p:cNvSpPr txBox="1">
            <a:spLocks noGrp="1"/>
          </p:cNvSpPr>
          <p:nvPr>
            <p:ph type="subTitle" idx="2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</p:spPr>
        <p:txBody>
          <a:bodyPr spcFirstLastPara="1" wrap="square" lIns="0" tIns="198000" rIns="36000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97" name="Google Shape;497;p3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98" name="Google Shape;498;p3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2" name="Google Shape;502;p32"/>
          <p:cNvSpPr txBox="1">
            <a:spLocks noGrp="1"/>
          </p:cNvSpPr>
          <p:nvPr>
            <p:ph type="subTitle" idx="3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3" name="Google Shape;503;p32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4" name="Google Shape;504;p32"/>
          <p:cNvSpPr txBox="1"/>
          <p:nvPr/>
        </p:nvSpPr>
        <p:spPr>
          <a:xfrm>
            <a:off x="551700" y="8561925"/>
            <a:ext cx="28584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05" name="Google Shape;505;p32"/>
          <p:cNvGrpSpPr/>
          <p:nvPr/>
        </p:nvGrpSpPr>
        <p:grpSpPr>
          <a:xfrm>
            <a:off x="6269103" y="8402679"/>
            <a:ext cx="496958" cy="499901"/>
            <a:chOff x="1190625" y="238125"/>
            <a:chExt cx="4905800" cy="4905800"/>
          </a:xfrm>
        </p:grpSpPr>
        <p:sp>
          <p:nvSpPr>
            <p:cNvPr id="506" name="Google Shape;506;p32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32"/>
          <p:cNvGrpSpPr/>
          <p:nvPr/>
        </p:nvGrpSpPr>
        <p:grpSpPr>
          <a:xfrm>
            <a:off x="6268789" y="9144186"/>
            <a:ext cx="497357" cy="500468"/>
            <a:chOff x="1190625" y="238125"/>
            <a:chExt cx="5186200" cy="5186200"/>
          </a:xfrm>
        </p:grpSpPr>
        <p:sp>
          <p:nvSpPr>
            <p:cNvPr id="509" name="Google Shape;509;p32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2"/>
          <p:cNvGrpSpPr/>
          <p:nvPr/>
        </p:nvGrpSpPr>
        <p:grpSpPr>
          <a:xfrm>
            <a:off x="11974498" y="8402463"/>
            <a:ext cx="498394" cy="500468"/>
            <a:chOff x="1190625" y="238125"/>
            <a:chExt cx="5186200" cy="5186200"/>
          </a:xfrm>
        </p:grpSpPr>
        <p:sp>
          <p:nvSpPr>
            <p:cNvPr id="512" name="Google Shape;512;p32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32"/>
          <p:cNvGrpSpPr/>
          <p:nvPr/>
        </p:nvGrpSpPr>
        <p:grpSpPr>
          <a:xfrm>
            <a:off x="11974498" y="9144254"/>
            <a:ext cx="498394" cy="500468"/>
            <a:chOff x="1190625" y="238125"/>
            <a:chExt cx="5186200" cy="5186200"/>
          </a:xfrm>
        </p:grpSpPr>
        <p:sp>
          <p:nvSpPr>
            <p:cNvPr id="515" name="Google Shape;515;p32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p32"/>
          <p:cNvSpPr txBox="1">
            <a:spLocks noGrp="1"/>
          </p:cNvSpPr>
          <p:nvPr>
            <p:ph type="subTitle" idx="4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5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6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7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CUSTOM_3_1_1_2_2_1_1_1_1">
    <p:bg>
      <p:bgPr>
        <a:solidFill>
          <a:schemeClr val="lt2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23" name="Google Shape;523;p3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28" name="Google Shape;528;p3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33" name="Google Shape;533;p3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7" name="Google Shape;537;p33"/>
          <p:cNvSpPr txBox="1">
            <a:spLocks noGrp="1"/>
          </p:cNvSpPr>
          <p:nvPr>
            <p:ph type="body" idx="1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8" name="Google Shape;538;p33"/>
          <p:cNvSpPr/>
          <p:nvPr/>
        </p:nvSpPr>
        <p:spPr>
          <a:xfrm>
            <a:off x="541200" y="2289450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3"/>
          <p:cNvSpPr/>
          <p:nvPr/>
        </p:nvSpPr>
        <p:spPr>
          <a:xfrm>
            <a:off x="6305825" y="2289450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3"/>
          <p:cNvSpPr/>
          <p:nvPr/>
        </p:nvSpPr>
        <p:spPr>
          <a:xfrm>
            <a:off x="12015200" y="2289450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3"/>
          <p:cNvSpPr/>
          <p:nvPr/>
        </p:nvSpPr>
        <p:spPr>
          <a:xfrm>
            <a:off x="541200" y="5749488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3"/>
          <p:cNvSpPr/>
          <p:nvPr/>
        </p:nvSpPr>
        <p:spPr>
          <a:xfrm>
            <a:off x="6305825" y="5749488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3"/>
          <p:cNvSpPr/>
          <p:nvPr/>
        </p:nvSpPr>
        <p:spPr>
          <a:xfrm>
            <a:off x="12015200" y="5749488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3"/>
          <p:cNvSpPr txBox="1">
            <a:spLocks noGrp="1"/>
          </p:cNvSpPr>
          <p:nvPr>
            <p:ph type="body" idx="2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5" name="Google Shape;545;p33"/>
          <p:cNvSpPr txBox="1">
            <a:spLocks noGrp="1"/>
          </p:cNvSpPr>
          <p:nvPr>
            <p:ph type="body" idx="3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6" name="Google Shape;546;p33"/>
          <p:cNvSpPr txBox="1">
            <a:spLocks noGrp="1"/>
          </p:cNvSpPr>
          <p:nvPr>
            <p:ph type="body" idx="4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7" name="Google Shape;547;p33"/>
          <p:cNvSpPr txBox="1">
            <a:spLocks noGrp="1"/>
          </p:cNvSpPr>
          <p:nvPr>
            <p:ph type="body" idx="5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8" name="Google Shape;548;p33"/>
          <p:cNvSpPr txBox="1">
            <a:spLocks noGrp="1"/>
          </p:cNvSpPr>
          <p:nvPr>
            <p:ph type="body" idx="6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49" name="Google Shape;549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50" name="Google Shape;550;p3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734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CUSTOM_3_1_1_2_2_1_1_1_1_2">
    <p:bg>
      <p:bgPr>
        <a:solidFill>
          <a:schemeClr val="lt2"/>
        </a:solid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57" name="Google Shape;557;p3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62" name="Google Shape;562;p3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67" name="Google Shape;567;p3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" name="Google Shape;571;p34"/>
          <p:cNvSpPr txBox="1">
            <a:spLocks noGrp="1"/>
          </p:cNvSpPr>
          <p:nvPr>
            <p:ph type="body" idx="1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marL="914400" lvl="1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marL="1371600" lvl="2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marL="1828800" lvl="3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marL="2286000" lvl="4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marL="2743200" lvl="5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marL="3200400" lvl="6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marL="3657600" lvl="7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marL="4114800" lvl="8" indent="-4191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72" name="Google Shape;572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3" name="Google Shape;573;p3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" name="Google Shape;577;p3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734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34"/>
          <p:cNvSpPr/>
          <p:nvPr/>
        </p:nvSpPr>
        <p:spPr>
          <a:xfrm>
            <a:off x="547200" y="3351600"/>
            <a:ext cx="2333700" cy="23337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4"/>
          <p:cNvSpPr/>
          <p:nvPr/>
        </p:nvSpPr>
        <p:spPr>
          <a:xfrm>
            <a:off x="6268638" y="3351600"/>
            <a:ext cx="2333700" cy="23337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4"/>
          <p:cNvSpPr/>
          <p:nvPr/>
        </p:nvSpPr>
        <p:spPr>
          <a:xfrm>
            <a:off x="12002275" y="3351600"/>
            <a:ext cx="2333700" cy="23337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4"/>
          <p:cNvSpPr txBox="1">
            <a:spLocks noGrp="1"/>
          </p:cNvSpPr>
          <p:nvPr>
            <p:ph type="body" idx="2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marL="914400" lvl="1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marL="1371600" lvl="2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marL="1828800" lvl="3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marL="2286000" lvl="4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marL="2743200" lvl="5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marL="3200400" lvl="6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marL="3657600" lvl="7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marL="4114800" lvl="8" indent="-4191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2" name="Google Shape;582;p34"/>
          <p:cNvSpPr txBox="1">
            <a:spLocks noGrp="1"/>
          </p:cNvSpPr>
          <p:nvPr>
            <p:ph type="body" idx="3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marL="914400" lvl="1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marL="1371600" lvl="2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marL="1828800" lvl="3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marL="2286000" lvl="4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marL="2743200" lvl="5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marL="3200400" lvl="6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marL="3657600" lvl="7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marL="4114800" lvl="8" indent="-4191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CUSTOM_3_1_1_2_2_1_1_1_1_1">
    <p:bg>
      <p:bgPr>
        <a:solidFill>
          <a:schemeClr val="lt2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5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5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5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87" name="Google Shape;587;p35"/>
          <p:cNvSpPr txBox="1">
            <a:spLocks noGrp="1"/>
          </p:cNvSpPr>
          <p:nvPr>
            <p:ph type="title"/>
          </p:nvPr>
        </p:nvSpPr>
        <p:spPr>
          <a:xfrm>
            <a:off x="4856925" y="5435566"/>
            <a:ext cx="8574000" cy="32184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8" name="Google Shape;588;p35"/>
          <p:cNvSpPr txBox="1">
            <a:spLocks noGrp="1"/>
          </p:cNvSpPr>
          <p:nvPr>
            <p:ph type="body" idx="1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589" name="Google Shape;589;p35"/>
          <p:cNvSpPr txBox="1">
            <a:spLocks noGrp="1"/>
          </p:cNvSpPr>
          <p:nvPr>
            <p:ph type="subTitle" idx="2"/>
          </p:nvPr>
        </p:nvSpPr>
        <p:spPr>
          <a:xfrm>
            <a:off x="4856925" y="2217166"/>
            <a:ext cx="8574000" cy="3218400"/>
          </a:xfrm>
          <a:prstGeom prst="rect">
            <a:avLst/>
          </a:prstGeom>
        </p:spPr>
        <p:txBody>
          <a:bodyPr spcFirstLastPara="1" wrap="square" lIns="0" tIns="144000" rIns="91425" bIns="0" anchor="t" anchorCtr="0">
            <a:noAutofit/>
          </a:bodyPr>
          <a:lstStyle>
            <a:lvl1pPr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0"/>
              <a:buFont typeface="Proxima Nova Semibold"/>
              <a:buNone/>
              <a:defRPr sz="23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lnSpc>
                <a:spcPct val="5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90" name="Google Shape;590;p3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91" name="Google Shape;591;p3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CUSTOM_3_1_1_2_1">
    <p:bg>
      <p:bgPr>
        <a:solidFill>
          <a:schemeClr val="lt2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6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114336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7" name="Google Shape;597;p36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6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6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00" name="Google Shape;600;p3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01" name="Google Shape;601;p3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Google Shape;605;p36"/>
          <p:cNvSpPr txBox="1">
            <a:spLocks noGrp="1"/>
          </p:cNvSpPr>
          <p:nvPr>
            <p:ph type="subTitle" idx="2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CUSTOM_3_1_1_2_1_3">
    <p:bg>
      <p:bgPr>
        <a:solidFill>
          <a:schemeClr val="lt2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37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608" name="Google Shape;608;p37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37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2"/>
          </p:nvPr>
        </p:nvSpPr>
        <p:spPr>
          <a:xfrm>
            <a:off x="7859300" y="8908926"/>
            <a:ext cx="3292800" cy="7320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3"/>
          </p:nvPr>
        </p:nvSpPr>
        <p:spPr>
          <a:xfrm>
            <a:off x="12074125" y="8908926"/>
            <a:ext cx="3292800" cy="7320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13" name="Google Shape;613;p3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14" name="Google Shape;614;p3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3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7"/>
          <p:cNvSpPr/>
          <p:nvPr/>
        </p:nvSpPr>
        <p:spPr>
          <a:xfrm>
            <a:off x="11230863" y="8956775"/>
            <a:ext cx="684000" cy="684000"/>
          </a:xfrm>
          <a:prstGeom prst="ellipse">
            <a:avLst/>
          </a:prstGeom>
          <a:solidFill>
            <a:schemeClr val="lt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0" name="Google Shape;620;p37"/>
          <p:cNvGrpSpPr/>
          <p:nvPr/>
        </p:nvGrpSpPr>
        <p:grpSpPr>
          <a:xfrm>
            <a:off x="11230921" y="8956178"/>
            <a:ext cx="683869" cy="683869"/>
            <a:chOff x="1190625" y="193738"/>
            <a:chExt cx="4905800" cy="4905800"/>
          </a:xfrm>
        </p:grpSpPr>
        <p:sp>
          <p:nvSpPr>
            <p:cNvPr id="621" name="Google Shape;621;p37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7"/>
          <p:cNvGrpSpPr/>
          <p:nvPr/>
        </p:nvGrpSpPr>
        <p:grpSpPr>
          <a:xfrm>
            <a:off x="7019517" y="8956750"/>
            <a:ext cx="684060" cy="684060"/>
            <a:chOff x="1190625" y="238125"/>
            <a:chExt cx="5186200" cy="5186200"/>
          </a:xfrm>
        </p:grpSpPr>
        <p:sp>
          <p:nvSpPr>
            <p:cNvPr id="624" name="Google Shape;624;p37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37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627" name="Google Shape;627;p3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CUSTOM_3_1_1_2_1_3_1">
    <p:bg>
      <p:bgPr>
        <a:solidFill>
          <a:schemeClr val="lt2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633" name="Google Shape;633;p38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38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2"/>
          </p:nvPr>
        </p:nvSpPr>
        <p:spPr>
          <a:xfrm>
            <a:off x="1432406" y="5685601"/>
            <a:ext cx="3292800" cy="7320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37" name="Google Shape;637;p3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38" name="Google Shape;638;p3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642;p3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643" name="Google Shape;643;p38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644" name="Google Shape;644;p3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8"/>
          <p:cNvGrpSpPr/>
          <p:nvPr/>
        </p:nvGrpSpPr>
        <p:grpSpPr>
          <a:xfrm>
            <a:off x="551846" y="6939578"/>
            <a:ext cx="683869" cy="683869"/>
            <a:chOff x="1190625" y="193738"/>
            <a:chExt cx="4905800" cy="4905800"/>
          </a:xfrm>
        </p:grpSpPr>
        <p:sp>
          <p:nvSpPr>
            <p:cNvPr id="649" name="Google Shape;649;p38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651" name="Google Shape;651;p38"/>
          <p:cNvGrpSpPr/>
          <p:nvPr/>
        </p:nvGrpSpPr>
        <p:grpSpPr>
          <a:xfrm>
            <a:off x="551842" y="5738350"/>
            <a:ext cx="684060" cy="684060"/>
            <a:chOff x="7019517" y="8956750"/>
            <a:chExt cx="684060" cy="684060"/>
          </a:xfrm>
        </p:grpSpPr>
        <p:sp>
          <p:nvSpPr>
            <p:cNvPr id="652" name="Google Shape;652;p38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654" name="Google Shape;654;p38"/>
          <p:cNvSpPr txBox="1">
            <a:spLocks noGrp="1"/>
          </p:cNvSpPr>
          <p:nvPr>
            <p:ph type="subTitle" idx="3"/>
          </p:nvPr>
        </p:nvSpPr>
        <p:spPr>
          <a:xfrm>
            <a:off x="1432406" y="6921601"/>
            <a:ext cx="3292800" cy="7320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CUSTOM_3_1_1_2_1_2">
    <p:bg>
      <p:bgPr>
        <a:solidFill>
          <a:schemeClr val="lt2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3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57" name="Google Shape;657;p3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39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9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9"/>
          <p:cNvSpPr txBox="1">
            <a:spLocks noGrp="1"/>
          </p:cNvSpPr>
          <p:nvPr>
            <p:ph type="subTitle" idx="1"/>
          </p:nvPr>
        </p:nvSpPr>
        <p:spPr>
          <a:xfrm>
            <a:off x="9089997" y="7644591"/>
            <a:ext cx="2932500" cy="22983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3200"/>
              </a:spcBef>
              <a:spcAft>
                <a:spcPts val="32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5" name="Google Shape;665;p39"/>
          <p:cNvSpPr txBox="1">
            <a:spLocks noGrp="1"/>
          </p:cNvSpPr>
          <p:nvPr>
            <p:ph type="subTitle" idx="2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CUSTOM_3_1_1_2_1_2_1">
    <p:bg>
      <p:bgPr>
        <a:solidFill>
          <a:schemeClr val="lt2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0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0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9" name="Google Shape;669;p40"/>
          <p:cNvSpPr txBox="1">
            <a:spLocks noGrp="1"/>
          </p:cNvSpPr>
          <p:nvPr>
            <p:ph type="subTitle" idx="1"/>
          </p:nvPr>
        </p:nvSpPr>
        <p:spPr>
          <a:xfrm>
            <a:off x="9136434" y="6096918"/>
            <a:ext cx="2790000" cy="21867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3200"/>
              </a:spcBef>
              <a:spcAft>
                <a:spcPts val="32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70" name="Google Shape;670;p4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71" name="Google Shape;671;p4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5" name="Google Shape;675;p4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2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CUSTOM_3_1_1_2_1_2_1_1">
    <p:bg>
      <p:bgPr>
        <a:solidFill>
          <a:schemeClr val="lt2"/>
        </a:solidFill>
        <a:effectLst/>
      </p:bgPr>
    </p:bg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1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1</a:t>
            </a:r>
            <a:endParaRPr sz="96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79" name="Google Shape;679;p41"/>
          <p:cNvSpPr/>
          <p:nvPr/>
        </p:nvSpPr>
        <p:spPr>
          <a:xfrm>
            <a:off x="914386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1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1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4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83" name="Google Shape;683;p4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7" name="Google Shape;687;p41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CUSTOM_3_1_1_2_2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9175531" y="2983531"/>
            <a:ext cx="8521200" cy="51444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10556650" y="5189400"/>
            <a:ext cx="57165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8773050" y="733450"/>
            <a:ext cx="4575600" cy="841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изображение на слайд, затем </a:t>
            </a:r>
            <a:br>
              <a:rPr lang="ru"/>
            </a:br>
            <a:r>
              <a:rPr lang="ru"/>
              <a:t>с помощью инструмента </a:t>
            </a:r>
            <a:r>
              <a:rPr lang="ru" b="1"/>
              <a:t>Обрезка</a:t>
            </a:r>
            <a:r>
              <a:rPr lang="ru"/>
              <a:t> выберете </a:t>
            </a:r>
            <a:br>
              <a:rPr lang="ru"/>
            </a:br>
            <a:r>
              <a:rPr lang="ru"/>
              <a:t>обрезку с помощью прямоугольника </a:t>
            </a:r>
            <a:br>
              <a:rPr lang="ru"/>
            </a:br>
            <a:r>
              <a:rPr lang="ru"/>
              <a:t>с закруглёнными углами.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Добавьте чёрную обводку в 8 пикселей. Поместите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/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</a:t>
            </a:r>
            <a:br>
              <a:rPr lang="ru"/>
            </a:br>
            <a:r>
              <a:rPr lang="ru"/>
              <a:t>и выровняйте иллюстрацию по заданным направляющим. Изображение должно </a:t>
            </a:r>
            <a:br>
              <a:rPr lang="ru"/>
            </a:br>
            <a:r>
              <a:rPr lang="ru"/>
              <a:t>перекрывать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5" y="1929188"/>
            <a:ext cx="4104925" cy="160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551850" y="2217600"/>
            <a:ext cx="71460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583854"/>
            <a:ext cx="4104924" cy="32699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CUSTOM_3_1_1_2_1_2_1_1_1">
    <p:bg>
      <p:bgPr>
        <a:solidFill>
          <a:schemeClr val="lt2"/>
        </a:soli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2"/>
          <p:cNvSpPr/>
          <p:nvPr/>
        </p:nvSpPr>
        <p:spPr>
          <a:xfrm>
            <a:off x="914386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2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2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2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</a:t>
            </a:r>
            <a:endParaRPr sz="9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694" name="Google Shape;694;p4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95" name="Google Shape;695;p4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42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0" name="Google Shape;700;p42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CUSTOM_3_1_1_2_1_2_1_1_1_1">
    <p:bg>
      <p:bgPr>
        <a:solidFill>
          <a:schemeClr val="lt2"/>
        </a:soli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3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3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3"/>
          <p:cNvSpPr/>
          <p:nvPr/>
        </p:nvSpPr>
        <p:spPr>
          <a:xfrm>
            <a:off x="9143693" y="4572012"/>
            <a:ext cx="4572000" cy="4572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3</a:t>
            </a:r>
            <a:endParaRPr sz="9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05" name="Google Shape;705;p43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" name="Google Shape;706;p4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07" name="Google Shape;707;p4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43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2" name="Google Shape;712;p4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CUSTOM_3_1_1_2_1_2_1_1_1_1_1">
    <p:bg>
      <p:bgPr>
        <a:solidFill>
          <a:schemeClr val="lt2"/>
        </a:solid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4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4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44"/>
          <p:cNvSpPr/>
          <p:nvPr/>
        </p:nvSpPr>
        <p:spPr>
          <a:xfrm>
            <a:off x="914386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44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4</a:t>
            </a:r>
            <a:endParaRPr sz="9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718" name="Google Shape;718;p4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19" name="Google Shape;719;p4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3" name="Google Shape;723;p44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24" name="Google Shape;724;p4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Proxima Nova Semibold"/>
              <a:buNone/>
              <a:defRPr sz="96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CUSTOM_3_1_1_2_1_1">
    <p:bg>
      <p:bgPr>
        <a:solidFill>
          <a:schemeClr val="lt2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5"/>
          <p:cNvSpPr/>
          <p:nvPr/>
        </p:nvSpPr>
        <p:spPr>
          <a:xfrm>
            <a:off x="9037655" y="623009"/>
            <a:ext cx="8413500" cy="841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45"/>
          <p:cNvSpPr/>
          <p:nvPr/>
        </p:nvSpPr>
        <p:spPr>
          <a:xfrm>
            <a:off x="9602760" y="1144088"/>
            <a:ext cx="8365800" cy="83655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45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29" name="Google Shape;729;p4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30" name="Google Shape;730;p4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4" name="Google Shape;734;p45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85920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4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45"/>
          <p:cNvSpPr txBox="1">
            <a:spLocks noGrp="1"/>
          </p:cNvSpPr>
          <p:nvPr>
            <p:ph type="subTitle" idx="2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CUSTOM_3_1_1_2_2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1092595" y="2249131"/>
            <a:ext cx="6120000" cy="612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7706731" y="2717600"/>
            <a:ext cx="686874" cy="479366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 txBox="1"/>
          <p:nvPr/>
        </p:nvSpPr>
        <p:spPr>
          <a:xfrm>
            <a:off x="1497266" y="4946400"/>
            <a:ext cx="53196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CUSTOM_3_1_1_2_2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9600" b="1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CUSTOM_3_1_1_2_2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583390" y="1484566"/>
            <a:ext cx="5666400" cy="566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 txBox="1"/>
          <p:nvPr/>
        </p:nvSpPr>
        <p:spPr>
          <a:xfrm>
            <a:off x="735949" y="4075575"/>
            <a:ext cx="5348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7697850" y="3691325"/>
            <a:ext cx="8575200" cy="10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7702550" y="2210675"/>
            <a:ext cx="8570400" cy="14865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7702550" y="4946834"/>
            <a:ext cx="71328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7702559" y="5935323"/>
            <a:ext cx="484202" cy="484202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7697508" y="6668934"/>
            <a:ext cx="503580" cy="50358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7697704" y="7415521"/>
            <a:ext cx="493726" cy="493726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7697744" y="8157032"/>
            <a:ext cx="498394" cy="498394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8393025" y="6666034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8393025" y="5932609"/>
            <a:ext cx="5021700" cy="4905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8393025" y="74089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8393025" y="81566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CUSTOM_3_1_1_2_2_1_1_1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571531" y="513931"/>
            <a:ext cx="4269600" cy="4269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 txBox="1"/>
          <p:nvPr/>
        </p:nvSpPr>
        <p:spPr>
          <a:xfrm>
            <a:off x="804050" y="2221950"/>
            <a:ext cx="38151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98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6269100" y="2949150"/>
            <a:ext cx="10003800" cy="14931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6268650" y="980400"/>
            <a:ext cx="10003800" cy="1983600"/>
          </a:xfrm>
          <a:prstGeom prst="rect">
            <a:avLst/>
          </a:prstGeom>
        </p:spPr>
        <p:txBody>
          <a:bodyPr spcFirstLastPara="1" wrap="square" lIns="0" tIns="72000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</p:spPr>
        <p:txBody>
          <a:bodyPr spcFirstLastPara="1" wrap="square" lIns="0" tIns="180000" rIns="36000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551700" y="8401050"/>
            <a:ext cx="2858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6269102" y="8402679"/>
            <a:ext cx="496952" cy="499901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6268825" y="9144186"/>
            <a:ext cx="497516" cy="500468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11974538" y="8402463"/>
            <a:ext cx="498567" cy="500468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11974538" y="9144254"/>
            <a:ext cx="498567" cy="500468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</p:spPr>
        <p:txBody>
          <a:bodyPr spcFirstLastPara="1" wrap="square" lIns="0" tIns="180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436000"/>
            <a:ext cx="3420775" cy="3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CUSTOM_3_1_1_2_2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550725" y="220980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62677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"/>
          <p:cNvSpPr/>
          <p:nvPr/>
        </p:nvSpPr>
        <p:spPr>
          <a:xfrm>
            <a:off x="119866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"/>
          <p:cNvSpPr/>
          <p:nvPr/>
        </p:nvSpPr>
        <p:spPr>
          <a:xfrm>
            <a:off x="550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"/>
          <p:cNvSpPr/>
          <p:nvPr/>
        </p:nvSpPr>
        <p:spPr>
          <a:xfrm>
            <a:off x="6267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119866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8773050" y="733450"/>
            <a:ext cx="3521100" cy="42129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30pt.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71427" y="2097078"/>
            <a:ext cx="2757157" cy="2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7" name="Google Shape;387;p2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 rtl="0"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buNone/>
              <a:defRPr sz="2000">
                <a:solidFill>
                  <a:schemeClr val="dk2"/>
                </a:solidFill>
              </a:defRPr>
            </a:lvl2pPr>
            <a:lvl3pPr lvl="2" algn="r" rtl="0">
              <a:buNone/>
              <a:defRPr sz="2000">
                <a:solidFill>
                  <a:schemeClr val="dk2"/>
                </a:solidFill>
              </a:defRPr>
            </a:lvl3pPr>
            <a:lvl4pPr lvl="3" algn="r" rtl="0">
              <a:buNone/>
              <a:defRPr sz="2000">
                <a:solidFill>
                  <a:schemeClr val="dk2"/>
                </a:solidFill>
              </a:defRPr>
            </a:lvl4pPr>
            <a:lvl5pPr lvl="4" algn="r" rtl="0">
              <a:buNone/>
              <a:defRPr sz="2000">
                <a:solidFill>
                  <a:schemeClr val="dk2"/>
                </a:solidFill>
              </a:defRPr>
            </a:lvl5pPr>
            <a:lvl6pPr lvl="5" algn="r" rtl="0">
              <a:buNone/>
              <a:defRPr sz="2000">
                <a:solidFill>
                  <a:schemeClr val="dk2"/>
                </a:solidFill>
              </a:defRPr>
            </a:lvl6pPr>
            <a:lvl7pPr lvl="6" algn="r" rtl="0">
              <a:buNone/>
              <a:defRPr sz="2000">
                <a:solidFill>
                  <a:schemeClr val="dk2"/>
                </a:solidFill>
              </a:defRPr>
            </a:lvl7pPr>
            <a:lvl8pPr lvl="7" algn="r" rtl="0">
              <a:buNone/>
              <a:defRPr sz="2000">
                <a:solidFill>
                  <a:schemeClr val="dk2"/>
                </a:solidFill>
              </a:defRPr>
            </a:lvl8pPr>
            <a:lvl9pPr lvl="8" algn="r" rtl="0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0%D0%BD%D0%B3%D0%BB%D0%B8%D0%B9%D1%81%D0%BA%D0%B8%D0%B9_%D1%8F%D0%B7%D1%8B%D0%B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ru.wikipedia.org/wiki/%D0%A0%D0%B5%D0%BA%D1%83%D1%80%D1%80%D0%B5%D0%BD%D1%82%D0%BD%D0%B0%D1%8F_%D0%BD%D0%B5%D0%B9%D1%80%D0%BE%D0%BD%D0%BD%D0%B0%D1%8F_%D1%81%D0%B5%D1%82%D1%8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0%D0%BD%D0%B3%D0%BB%D0%B8%D0%B9%D1%81%D0%BA%D0%B8%D0%B9_%D1%8F%D0%B7%D1%8B%D0%BA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ru.wikipedia.org/wiki/%D0%A0%D0%B5%D0%BA%D1%83%D1%80%D1%80%D0%B5%D0%BD%D1%82%D0%BD%D0%B0%D1%8F_%D0%BD%D0%B5%D0%B9%D1%80%D0%BE%D0%BD%D0%BD%D0%B0%D1%8F_%D1%81%D0%B5%D1%82%D1%8C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eepdatascience.wordpress.com/2016/11/18/which-lstm-optimizer-to-use/" TargetMode="External"/><Relationship Id="rId3" Type="http://schemas.openxmlformats.org/officeDocument/2006/relationships/hyperlink" Target="https://ru.wikipedia.org/wiki/%D0%94%D0%BE%D0%BB%D0%B3%D0%B0%D1%8F_%D0%BA%D1%80%D0%B0%D1%82%D0%BA%D0%BE%D1%81%D1%80%D0%BE%D1%87%D0%BD%D0%B0%D1%8F_%D0%BF%D0%B0%D0%BC%D1%8F%D1%82%D1%8C" TargetMode="External"/><Relationship Id="rId7" Type="http://schemas.openxmlformats.org/officeDocument/2006/relationships/hyperlink" Target="https://www.machinelearningmastery.ru/sarima-for-time-series-forecasting-in-pytho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chinelearning.ru/wiki/index.php?title=ARIMA" TargetMode="External"/><Relationship Id="rId5" Type="http://schemas.openxmlformats.org/officeDocument/2006/relationships/hyperlink" Target="https://neurohive.io/ru/osnovy-data-science/lstm-nejronnaja-set/" TargetMode="External"/><Relationship Id="rId4" Type="http://schemas.openxmlformats.org/officeDocument/2006/relationships/hyperlink" Target="https://www.machinelearningmastery.ru/time-series-prediction-lstm-recurrent-neural-networks-python-keras/" TargetMode="External"/><Relationship Id="rId9" Type="http://schemas.openxmlformats.org/officeDocument/2006/relationships/hyperlink" Target="https://neurohive.io/ru/osnovy-data-science/linejnaja-regressija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3"/>
          <p:cNvSpPr/>
          <p:nvPr/>
        </p:nvSpPr>
        <p:spPr>
          <a:xfrm>
            <a:off x="144250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3"/>
          <p:cNvSpPr/>
          <p:nvPr/>
        </p:nvSpPr>
        <p:spPr>
          <a:xfrm>
            <a:off x="48549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53"/>
          <p:cNvSpPr txBox="1"/>
          <p:nvPr/>
        </p:nvSpPr>
        <p:spPr>
          <a:xfrm>
            <a:off x="551850" y="489600"/>
            <a:ext cx="14292000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Дипломный проект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ru-RU" sz="3000" dirty="0">
                <a:solidFill>
                  <a:schemeClr val="lt1"/>
                </a:solidFill>
                <a:latin typeface="Proxima Nova"/>
              </a:rPr>
              <a:t>Прогнозирование</a:t>
            </a:r>
          </a:p>
          <a:p>
            <a:pPr lvl="0">
              <a:lnSpc>
                <a:spcPct val="80000"/>
              </a:lnSpc>
            </a:pPr>
            <a:r>
              <a:rPr lang="ru-RU" sz="3000" dirty="0">
                <a:solidFill>
                  <a:schemeClr val="lt1"/>
                </a:solidFill>
                <a:latin typeface="Proxima Nova"/>
              </a:rPr>
              <a:t> </a:t>
            </a:r>
            <a:endParaRPr lang="en-US" sz="3000" dirty="0">
              <a:solidFill>
                <a:schemeClr val="lt1"/>
              </a:solidFill>
              <a:latin typeface="Proxima Nova"/>
            </a:endParaRPr>
          </a:p>
          <a:p>
            <a:pPr lvl="0">
              <a:lnSpc>
                <a:spcPct val="80000"/>
              </a:lnSpc>
            </a:pPr>
            <a:r>
              <a:rPr lang="ru-RU" sz="3000" dirty="0">
                <a:solidFill>
                  <a:schemeClr val="lt1"/>
                </a:solidFill>
                <a:latin typeface="Proxima Nova"/>
              </a:rPr>
              <a:t>   продаж </a:t>
            </a:r>
          </a:p>
          <a:p>
            <a:pPr lvl="0">
              <a:lnSpc>
                <a:spcPct val="80000"/>
              </a:lnSpc>
            </a:pPr>
            <a:endParaRPr lang="en-US" sz="3000" dirty="0">
              <a:solidFill>
                <a:schemeClr val="lt1"/>
              </a:solidFill>
              <a:latin typeface="Proxima Nova"/>
            </a:endParaRPr>
          </a:p>
          <a:p>
            <a:pPr lvl="0">
              <a:lnSpc>
                <a:spcPct val="80000"/>
              </a:lnSpc>
            </a:pPr>
            <a:r>
              <a:rPr lang="ru-RU" sz="3000" dirty="0">
                <a:solidFill>
                  <a:schemeClr val="lt1"/>
                </a:solidFill>
                <a:latin typeface="Proxima Nova"/>
              </a:rPr>
              <a:t>      </a:t>
            </a:r>
            <a:r>
              <a:rPr lang="ru-RU" sz="3000" dirty="0" err="1">
                <a:solidFill>
                  <a:schemeClr val="lt1"/>
                </a:solidFill>
                <a:latin typeface="Proxima Nova"/>
              </a:rPr>
              <a:t>фармдистрибьютора</a:t>
            </a:r>
            <a:endParaRPr sz="3000" dirty="0">
              <a:solidFill>
                <a:schemeClr val="lt1"/>
              </a:solidFill>
              <a:latin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2" name="Google Shape;862;p53"/>
          <p:cNvSpPr txBox="1"/>
          <p:nvPr/>
        </p:nvSpPr>
        <p:spPr>
          <a:xfrm>
            <a:off x="551850" y="7905600"/>
            <a:ext cx="5716800" cy="1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latin typeface="Proxima Nova"/>
                <a:ea typeface="Proxima Nova"/>
                <a:cs typeface="Proxima Nova"/>
                <a:sym typeface="Proxima Nova"/>
              </a:rPr>
              <a:t>Федосеева Мария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Группа 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DS-16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63" name="Google Shape;863;p5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64" name="Google Shape;864;p5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FF21CD-CB68-4EC0-B65E-DD433DBE9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353" y="3857715"/>
            <a:ext cx="6773220" cy="43249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2217599"/>
            <a:ext cx="16249095" cy="714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numCol="2" anchor="t" anchorCtr="0">
            <a:noAutofit/>
          </a:bodyPr>
          <a:lstStyle/>
          <a:p>
            <a:r>
              <a:rPr lang="en-US" sz="3000" b="1" dirty="0">
                <a:solidFill>
                  <a:srgbClr val="4BD0A0"/>
                </a:solidFill>
                <a:latin typeface="Proxima Nova"/>
              </a:rPr>
              <a:t>SARIMA</a:t>
            </a:r>
            <a:endParaRPr lang="ru-RU" sz="3000" b="1" dirty="0">
              <a:solidFill>
                <a:srgbClr val="4BD0A0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Параметры, которые описывают ряд (1, 0, 1)х(1, 1, 1, 7)7. Используем их для создания и обучения модели на тренировочных данных. Затем предскажем 30 значений периода и посмотрим на качество модели.</a:t>
            </a: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Методика решения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363CF3-160F-41DF-BF77-990475DAE9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1850" y="2874645"/>
            <a:ext cx="5400675" cy="25057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EA97E0-B827-4029-B4FE-819FC6BEC42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1850" y="5565745"/>
            <a:ext cx="7095859" cy="42316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2235B6-CEED-4F57-A9D1-27A508221DD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41133" y="6964655"/>
            <a:ext cx="9066213" cy="298290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20CDAB2-6546-4607-A80B-B2FB35F672D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676397" y="5791636"/>
            <a:ext cx="4912272" cy="11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98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2217599"/>
            <a:ext cx="16914114" cy="714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numCol="2" anchor="t" anchorCtr="0">
            <a:noAutofit/>
          </a:bodyPr>
          <a:lstStyle/>
          <a:p>
            <a:r>
              <a:rPr lang="en-US" sz="3000" b="1" dirty="0">
                <a:solidFill>
                  <a:srgbClr val="4BD0A0"/>
                </a:solidFill>
                <a:latin typeface="Proxima Nova"/>
              </a:rPr>
              <a:t>LSTM</a:t>
            </a:r>
            <a:endParaRPr lang="ru-RU" sz="3000" b="1" dirty="0">
              <a:solidFill>
                <a:srgbClr val="4BD0A0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Долгая краткосрочная память (</a:t>
            </a:r>
            <a:r>
              <a:rPr lang="ru-RU" sz="3000" dirty="0">
                <a:solidFill>
                  <a:schemeClr val="dk1"/>
                </a:solidFill>
                <a:latin typeface="Proxima Nova"/>
                <a:hlinkClick r:id="rId3" tooltip="Английский язык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англ.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 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Long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 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short-term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 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memory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; LSTM) — разновидность архитектуры </a:t>
            </a:r>
            <a:r>
              <a:rPr lang="ru-RU" sz="3000" dirty="0">
                <a:solidFill>
                  <a:schemeClr val="dk1"/>
                </a:solidFill>
                <a:latin typeface="Proxima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рекуррентных нейронных сетей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.</a:t>
            </a:r>
            <a:endParaRPr lang="en-US" sz="3000" dirty="0">
              <a:solidFill>
                <a:schemeClr val="dk1"/>
              </a:solidFill>
              <a:latin typeface="Proxima Nova"/>
            </a:endParaRP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endParaRPr lang="en-US" sz="3000" dirty="0">
              <a:solidFill>
                <a:schemeClr val="dk1"/>
              </a:solidFill>
              <a:latin typeface="Proxima Nova"/>
            </a:endParaRP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Аналогично предыдущей модели разделим данные на тренировочные и тестовые, предварительно нормализуем их.</a:t>
            </a: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Методика решения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92A1C8-B717-46EE-88D2-A566F312451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51849" y="2887864"/>
            <a:ext cx="5987496" cy="585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49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2217598"/>
            <a:ext cx="16914114" cy="793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numCol="2" anchor="t" anchorCtr="0">
            <a:noAutofit/>
          </a:bodyPr>
          <a:lstStyle/>
          <a:p>
            <a:r>
              <a:rPr lang="en-US" sz="3000" b="1" dirty="0">
                <a:solidFill>
                  <a:srgbClr val="4BD0A0"/>
                </a:solidFill>
                <a:latin typeface="Proxima Nova"/>
              </a:rPr>
              <a:t>LSTM v1</a:t>
            </a:r>
            <a:endParaRPr lang="ru-RU" sz="3000" b="1" dirty="0">
              <a:solidFill>
                <a:srgbClr val="4BD0A0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i="1" dirty="0">
                <a:solidFill>
                  <a:schemeClr val="dk1"/>
                </a:solidFill>
                <a:latin typeface="Proxima Nova"/>
              </a:rPr>
              <a:t>RMSE </a:t>
            </a:r>
            <a:r>
              <a:rPr lang="en-US" sz="3000" i="1" dirty="0">
                <a:solidFill>
                  <a:schemeClr val="dk1"/>
                </a:solidFill>
                <a:latin typeface="Proxima Nova"/>
              </a:rPr>
              <a:t>LSTM v</a:t>
            </a:r>
            <a:r>
              <a:rPr lang="ru-RU" sz="3000" i="1" dirty="0">
                <a:solidFill>
                  <a:schemeClr val="dk1"/>
                </a:solidFill>
                <a:latin typeface="Proxima Nova"/>
              </a:rPr>
              <a:t>1</a:t>
            </a:r>
            <a:r>
              <a:rPr lang="en-US" sz="3000" i="1" dirty="0">
                <a:solidFill>
                  <a:schemeClr val="dk1"/>
                </a:solidFill>
                <a:latin typeface="Proxima Nova"/>
              </a:rPr>
              <a:t>: 376719</a:t>
            </a:r>
            <a:endParaRPr lang="ru-RU" sz="3000" i="1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Долгая краткосрочная память (</a:t>
            </a:r>
            <a:r>
              <a:rPr lang="ru-RU" sz="3000" dirty="0">
                <a:solidFill>
                  <a:schemeClr val="dk1"/>
                </a:solidFill>
                <a:latin typeface="Proxima Nova"/>
                <a:hlinkClick r:id="rId3" tooltip="Английский язык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англ.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 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Long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 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short-term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 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memory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; LSTM) — разновидность архитектуры </a:t>
            </a:r>
            <a:r>
              <a:rPr lang="ru-RU" sz="3000" dirty="0">
                <a:solidFill>
                  <a:schemeClr val="dk1"/>
                </a:solidFill>
                <a:latin typeface="Proxima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рекуррентных нейронных сетей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.</a:t>
            </a:r>
            <a:endParaRPr lang="en-US" sz="3000" dirty="0">
              <a:solidFill>
                <a:schemeClr val="dk1"/>
              </a:solidFill>
              <a:latin typeface="Proxima Nova"/>
            </a:endParaRP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Аналогично предыдущей модели разделим данные на тренировочные и тестовые, предварительно нормализуем их</a:t>
            </a:r>
            <a:r>
              <a:rPr lang="en-US" sz="3000" dirty="0">
                <a:solidFill>
                  <a:schemeClr val="dk1"/>
                </a:solidFill>
                <a:latin typeface="Proxima Nova"/>
              </a:rPr>
              <a:t> 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и затем выполним предсказание</a:t>
            </a: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Методика решения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BCC8B9-971F-4791-AE1C-BABD9AC5BEB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51851" y="3030993"/>
            <a:ext cx="4565094" cy="337572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E9871A6-F17B-4841-867D-8530E9507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49" y="6591444"/>
            <a:ext cx="7401958" cy="23720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E13B058-7663-4881-8DC8-47E3ECE42A2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008907" y="7696174"/>
            <a:ext cx="8662145" cy="237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4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2217598"/>
            <a:ext cx="16914114" cy="793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numCol="2" anchor="t" anchorCtr="0">
            <a:noAutofit/>
          </a:bodyPr>
          <a:lstStyle/>
          <a:p>
            <a:r>
              <a:rPr lang="en-US" sz="3000" b="1" dirty="0">
                <a:solidFill>
                  <a:srgbClr val="4BD0A0"/>
                </a:solidFill>
                <a:latin typeface="Proxima Nova"/>
              </a:rPr>
              <a:t>LSTM v</a:t>
            </a:r>
            <a:r>
              <a:rPr lang="ru-RU" sz="3000" b="1" dirty="0">
                <a:solidFill>
                  <a:srgbClr val="4BD0A0"/>
                </a:solidFill>
                <a:latin typeface="Proxima Nova"/>
              </a:rPr>
              <a:t>2</a:t>
            </a: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Добавим эпох, увеличим 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батчи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, добавим слои.</a:t>
            </a:r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i="1" dirty="0">
                <a:solidFill>
                  <a:schemeClr val="dk1"/>
                </a:solidFill>
                <a:latin typeface="Proxima Nova"/>
              </a:rPr>
              <a:t>RMSE </a:t>
            </a:r>
            <a:r>
              <a:rPr lang="en-US" sz="3000" i="1" dirty="0">
                <a:solidFill>
                  <a:schemeClr val="dk1"/>
                </a:solidFill>
                <a:latin typeface="Proxima Nova"/>
              </a:rPr>
              <a:t>LSTM v</a:t>
            </a:r>
            <a:r>
              <a:rPr lang="ru-RU" sz="3000" i="1" dirty="0">
                <a:solidFill>
                  <a:schemeClr val="dk1"/>
                </a:solidFill>
                <a:latin typeface="Proxima Nova"/>
              </a:rPr>
              <a:t>2</a:t>
            </a:r>
            <a:r>
              <a:rPr lang="en-US" sz="3000" i="1" dirty="0">
                <a:solidFill>
                  <a:schemeClr val="dk1"/>
                </a:solidFill>
                <a:latin typeface="Proxima Nova"/>
              </a:rPr>
              <a:t>: 381482</a:t>
            </a:r>
            <a:endParaRPr lang="ru-RU" sz="3000" i="1" dirty="0">
              <a:solidFill>
                <a:schemeClr val="dk1"/>
              </a:solidFill>
              <a:latin typeface="Proxima Nova"/>
            </a:endParaRP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Методика решения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D5E47E-07D1-400B-B89E-23AA754F466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1850" y="3589842"/>
            <a:ext cx="4747260" cy="11493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DFD4A6-0935-47CE-A3D5-F86769D1A46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4977" y="5470807"/>
            <a:ext cx="8001023" cy="231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04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2217598"/>
            <a:ext cx="16914114" cy="793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numCol="2" anchor="t" anchorCtr="0">
            <a:noAutofit/>
          </a:bodyPr>
          <a:lstStyle/>
          <a:p>
            <a:r>
              <a:rPr lang="en-US" sz="3000" b="1" dirty="0">
                <a:solidFill>
                  <a:srgbClr val="4BD0A0"/>
                </a:solidFill>
                <a:latin typeface="Proxima Nova"/>
              </a:rPr>
              <a:t>LSTM v</a:t>
            </a:r>
            <a:r>
              <a:rPr lang="ru-RU" sz="3000" b="1" dirty="0">
                <a:solidFill>
                  <a:srgbClr val="4BD0A0"/>
                </a:solidFill>
                <a:latin typeface="Proxima Nova"/>
              </a:rPr>
              <a:t>3</a:t>
            </a: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Добавим слой 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Dropout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 и изменим период взгляда назад на 24</a:t>
            </a:r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i="1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i="1" dirty="0">
                <a:solidFill>
                  <a:schemeClr val="dk1"/>
                </a:solidFill>
                <a:latin typeface="Proxima Nova"/>
              </a:rPr>
              <a:t>RMSE </a:t>
            </a:r>
            <a:r>
              <a:rPr lang="en-US" sz="3000" i="1" dirty="0">
                <a:solidFill>
                  <a:schemeClr val="dk1"/>
                </a:solidFill>
                <a:latin typeface="Proxima Nova"/>
              </a:rPr>
              <a:t>LSTM v</a:t>
            </a:r>
            <a:r>
              <a:rPr lang="ru-RU" sz="3000" i="1" dirty="0">
                <a:solidFill>
                  <a:schemeClr val="dk1"/>
                </a:solidFill>
                <a:latin typeface="Proxima Nova"/>
              </a:rPr>
              <a:t>3</a:t>
            </a:r>
            <a:r>
              <a:rPr lang="en-US" sz="3000" i="1" dirty="0">
                <a:solidFill>
                  <a:schemeClr val="dk1"/>
                </a:solidFill>
                <a:latin typeface="Proxima Nova"/>
              </a:rPr>
              <a:t>: </a:t>
            </a:r>
            <a:r>
              <a:rPr lang="ru-RU" sz="3000" i="1" dirty="0">
                <a:solidFill>
                  <a:schemeClr val="dk1"/>
                </a:solidFill>
                <a:latin typeface="Proxima Nova"/>
              </a:rPr>
              <a:t>255365</a:t>
            </a: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Методика решения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639A5A-ADE7-407C-922E-05EE90C919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1850" y="3576942"/>
            <a:ext cx="4715510" cy="12858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8A91D7-B2F5-44B0-BB6F-F0A6E06C42A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1850" y="5965305"/>
            <a:ext cx="7668514" cy="239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49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2217599"/>
            <a:ext cx="16249095" cy="714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numCol="2" anchor="t" anchorCtr="0">
            <a:noAutofit/>
          </a:bodyPr>
          <a:lstStyle/>
          <a:p>
            <a:r>
              <a:rPr lang="ru-RU" sz="3000" b="1" dirty="0">
                <a:solidFill>
                  <a:srgbClr val="4BD0A0"/>
                </a:solidFill>
                <a:latin typeface="Proxima Nova"/>
              </a:rPr>
              <a:t>Лучшая модель: </a:t>
            </a:r>
            <a:r>
              <a:rPr lang="en-US" sz="3000" b="1" dirty="0">
                <a:solidFill>
                  <a:srgbClr val="4BD0A0"/>
                </a:solidFill>
                <a:latin typeface="Proxima Nova"/>
              </a:rPr>
              <a:t>SARIMA</a:t>
            </a:r>
            <a:endParaRPr lang="ru-RU" sz="3000" b="1" dirty="0">
              <a:solidFill>
                <a:srgbClr val="4BD0A0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1600" dirty="0">
                <a:solidFill>
                  <a:srgbClr val="4BD0A0"/>
                </a:solidFill>
                <a:latin typeface="Proxima Nova"/>
              </a:rPr>
              <a:t>	</a:t>
            </a:r>
            <a:r>
              <a:rPr lang="ru-RU" sz="1600">
                <a:solidFill>
                  <a:srgbClr val="4BD0A0"/>
                </a:solidFill>
                <a:latin typeface="Proxima Nova"/>
              </a:rPr>
              <a:t>В </a:t>
            </a:r>
            <a:r>
              <a:rPr lang="ru-RU" sz="1600" dirty="0">
                <a:solidFill>
                  <a:srgbClr val="4BD0A0"/>
                </a:solidFill>
                <a:latin typeface="Proxima Nova"/>
              </a:rPr>
              <a:t>дальнейшем можно улучшить результаты каждой из модели, если взять </a:t>
            </a:r>
            <a:r>
              <a:rPr lang="ru-RU" sz="1600" dirty="0" err="1">
                <a:solidFill>
                  <a:srgbClr val="4BD0A0"/>
                </a:solidFill>
                <a:latin typeface="Proxima Nova"/>
              </a:rPr>
              <a:t>бОльший</a:t>
            </a:r>
            <a:r>
              <a:rPr lang="ru-RU" sz="1600" dirty="0">
                <a:solidFill>
                  <a:srgbClr val="4BD0A0"/>
                </a:solidFill>
                <a:latin typeface="Proxima Nova"/>
              </a:rPr>
              <a:t> период исходных данных. Взять, например, не дневной диапазон, а месячный. Разбить данные продаж по подразделениям (оптовые, аптечные продажи, бюджетные и т.п.) и рассмотреть их отдельно</a:t>
            </a: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Исходя из небольшого размера первоначальных данных результат получился удачный. Наиболее успешной по критерию </a:t>
            </a:r>
            <a:r>
              <a:rPr lang="en-US" sz="3000" dirty="0">
                <a:solidFill>
                  <a:schemeClr val="dk1"/>
                </a:solidFill>
                <a:latin typeface="Proxima Nova"/>
              </a:rPr>
              <a:t>RSME 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стала модель </a:t>
            </a:r>
            <a:r>
              <a:rPr lang="en-US" sz="3000" dirty="0">
                <a:solidFill>
                  <a:schemeClr val="dk1"/>
                </a:solidFill>
                <a:latin typeface="Proxima Nova"/>
              </a:rPr>
              <a:t>LSTM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 с выходным слоем и периодом 24. </a:t>
            </a:r>
            <a:r>
              <a:rPr lang="en-US" sz="3000" dirty="0">
                <a:solidFill>
                  <a:schemeClr val="dk1"/>
                </a:solidFill>
                <a:latin typeface="Proxima Nova"/>
              </a:rPr>
              <a:t>C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езонная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 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авторегрессионная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 скользящая показывает тоже неплохой результат даже без скрупулёзных подборов параметров.</a:t>
            </a: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Выводы и заключение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66197AF1-EC08-4F00-9025-999793C00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468207"/>
              </p:ext>
            </p:extLst>
          </p:nvPr>
        </p:nvGraphicFramePr>
        <p:xfrm>
          <a:off x="551850" y="3728876"/>
          <a:ext cx="5118677" cy="3170686"/>
        </p:xfrm>
        <a:graphic>
          <a:graphicData uri="http://schemas.openxmlformats.org/drawingml/2006/table">
            <a:tbl>
              <a:tblPr firstRow="1" firstCol="1" bandRow="1">
                <a:tableStyleId>{9F2C2ECF-CC52-417F-B05B-41D783592077}</a:tableStyleId>
              </a:tblPr>
              <a:tblGrid>
                <a:gridCol w="3511159">
                  <a:extLst>
                    <a:ext uri="{9D8B030D-6E8A-4147-A177-3AD203B41FA5}">
                      <a16:colId xmlns:a16="http://schemas.microsoft.com/office/drawing/2014/main" val="2204578804"/>
                    </a:ext>
                  </a:extLst>
                </a:gridCol>
                <a:gridCol w="1607518">
                  <a:extLst>
                    <a:ext uri="{9D8B030D-6E8A-4147-A177-3AD203B41FA5}">
                      <a16:colId xmlns:a16="http://schemas.microsoft.com/office/drawing/2014/main" val="296914919"/>
                    </a:ext>
                  </a:extLst>
                </a:gridCol>
              </a:tblGrid>
              <a:tr h="3789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Модель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RMSE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4685607"/>
                  </a:ext>
                </a:extLst>
              </a:tr>
              <a:tr h="6979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SARIMA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322507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3402657"/>
                  </a:ext>
                </a:extLst>
              </a:tr>
              <a:tr h="6979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LSTM v1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376719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2200845"/>
                  </a:ext>
                </a:extLst>
              </a:tr>
              <a:tr h="6979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LSTM v2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381482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7562796"/>
                  </a:ext>
                </a:extLst>
              </a:tr>
              <a:tr h="6979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LSTM v3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Circe"/>
                          <a:ea typeface="Circe"/>
                          <a:cs typeface="Circe"/>
                          <a:sym typeface="Arial"/>
                        </a:rPr>
                        <a:t>255365</a:t>
                      </a:r>
                      <a:endParaRPr lang="ru-RU" sz="1600" b="1" i="0" u="none" strike="noStrike" cap="none" dirty="0">
                        <a:solidFill>
                          <a:srgbClr val="000000"/>
                        </a:solidFill>
                        <a:effectLst/>
                        <a:latin typeface="Circe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6291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034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5"/>
          <p:cNvSpPr txBox="1"/>
          <p:nvPr/>
        </p:nvSpPr>
        <p:spPr>
          <a:xfrm>
            <a:off x="293232" y="469676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Список источников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E54E34-6D13-4782-A7A1-2E58FBCB1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32" y="2523278"/>
            <a:ext cx="15458958" cy="65094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3000" dirty="0" err="1">
                <a:solidFill>
                  <a:srgbClr val="4BD0A0"/>
                </a:solidFill>
                <a:latin typeface="Proxima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</a:t>
            </a:r>
            <a:r>
              <a:rPr lang="ru-RU" altLang="ru-RU" sz="3000" dirty="0">
                <a:solidFill>
                  <a:srgbClr val="4BD0A0"/>
                </a:solidFill>
                <a:latin typeface="Proxima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LSTM</a:t>
            </a:r>
            <a:endParaRPr lang="ru-RU" altLang="ru-RU" sz="3000" dirty="0">
              <a:solidFill>
                <a:srgbClr val="4BD0A0"/>
              </a:solidFill>
              <a:latin typeface="Proxima Nov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ru-RU" altLang="ru-RU" sz="3000" dirty="0">
              <a:solidFill>
                <a:srgbClr val="4BD0A0"/>
              </a:solidFill>
              <a:latin typeface="Proxima Nov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3000" dirty="0">
                <a:solidFill>
                  <a:srgbClr val="4BD0A0"/>
                </a:solidFill>
                <a:latin typeface="Proxima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Прогнозирование временных рядов с помощью рекуррентных нейронных сетей  LSTM в </a:t>
            </a:r>
            <a:r>
              <a:rPr lang="ru-RU" altLang="ru-RU" sz="3000" dirty="0" err="1">
                <a:solidFill>
                  <a:srgbClr val="4BD0A0"/>
                </a:solidFill>
                <a:latin typeface="Proxima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</a:t>
            </a:r>
            <a:r>
              <a:rPr lang="ru-RU" altLang="ru-RU" sz="3000" dirty="0">
                <a:solidFill>
                  <a:srgbClr val="4BD0A0"/>
                </a:solidFill>
                <a:latin typeface="Proxima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с использованием </a:t>
            </a:r>
            <a:r>
              <a:rPr lang="ru-RU" altLang="ru-RU" sz="3000" dirty="0" err="1">
                <a:solidFill>
                  <a:srgbClr val="4BD0A0"/>
                </a:solidFill>
                <a:latin typeface="Proxima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Keras</a:t>
            </a:r>
            <a:endParaRPr lang="ru-RU" altLang="ru-RU" sz="3000" dirty="0">
              <a:solidFill>
                <a:srgbClr val="4BD0A0"/>
              </a:solidFill>
              <a:latin typeface="Proxima Nov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ru-RU" altLang="ru-RU" sz="3000" dirty="0">
              <a:solidFill>
                <a:srgbClr val="4BD0A0"/>
              </a:solidFill>
              <a:latin typeface="Proxima Nov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3000" dirty="0">
                <a:solidFill>
                  <a:srgbClr val="4BD0A0"/>
                </a:solidFill>
                <a:latin typeface="Proxima Nov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LSTM — нейронная сеть с долгой краткосрочной памятью</a:t>
            </a:r>
            <a:endParaRPr lang="ru-RU" altLang="ru-RU" sz="3000" dirty="0">
              <a:solidFill>
                <a:srgbClr val="4BD0A0"/>
              </a:solidFill>
              <a:latin typeface="Proxima Nov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ru-RU" altLang="ru-RU" sz="3000" dirty="0">
              <a:solidFill>
                <a:srgbClr val="4BD0A0"/>
              </a:solidFill>
              <a:latin typeface="Proxima Nov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3000" dirty="0" err="1">
                <a:solidFill>
                  <a:srgbClr val="4BD0A0"/>
                </a:solidFill>
                <a:latin typeface="Proxima Nov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</a:t>
            </a:r>
            <a:r>
              <a:rPr lang="ru-RU" altLang="ru-RU" sz="3000" dirty="0">
                <a:solidFill>
                  <a:srgbClr val="4BD0A0"/>
                </a:solidFill>
                <a:latin typeface="Proxima Nov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ARIMA</a:t>
            </a:r>
            <a:endParaRPr lang="ru-RU" altLang="ru-RU" sz="3000" dirty="0">
              <a:solidFill>
                <a:srgbClr val="4BD0A0"/>
              </a:solidFill>
              <a:latin typeface="Proxima Nov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ru-RU" altLang="ru-RU" sz="3000" dirty="0">
              <a:solidFill>
                <a:srgbClr val="4BD0A0"/>
              </a:solidFill>
              <a:latin typeface="Proxima Nov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3000" dirty="0">
                <a:solidFill>
                  <a:srgbClr val="4BD0A0"/>
                </a:solidFill>
                <a:latin typeface="Proxima Nov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SARIMA</a:t>
            </a:r>
            <a:endParaRPr lang="ru-RU" altLang="ru-RU" sz="3000" dirty="0">
              <a:solidFill>
                <a:srgbClr val="4BD0A0"/>
              </a:solidFill>
              <a:latin typeface="Proxima Nov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ru-RU" altLang="ru-RU" sz="3000" dirty="0">
              <a:solidFill>
                <a:srgbClr val="4BD0A0"/>
              </a:solidFill>
              <a:latin typeface="Proxima Nov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3000" dirty="0">
                <a:solidFill>
                  <a:srgbClr val="4BD0A0"/>
                </a:solidFill>
                <a:latin typeface="Proxima Nov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LSTM </a:t>
            </a:r>
            <a:r>
              <a:rPr lang="ru-RU" altLang="ru-RU" sz="3000" dirty="0" err="1">
                <a:solidFill>
                  <a:srgbClr val="4BD0A0"/>
                </a:solidFill>
                <a:latin typeface="Proxima Nov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Optimizer</a:t>
            </a:r>
            <a:r>
              <a:rPr lang="ru-RU" altLang="ru-RU" sz="3000" dirty="0">
                <a:solidFill>
                  <a:srgbClr val="4BD0A0"/>
                </a:solidFill>
                <a:latin typeface="Proxima Nov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-RU" altLang="ru-RU" sz="3000" dirty="0" err="1">
                <a:solidFill>
                  <a:srgbClr val="4BD0A0"/>
                </a:solidFill>
                <a:latin typeface="Proxima Nov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Choice</a:t>
            </a:r>
            <a:r>
              <a:rPr lang="ru-RU" altLang="ru-RU" sz="3000" dirty="0">
                <a:solidFill>
                  <a:srgbClr val="4BD0A0"/>
                </a:solidFill>
                <a:latin typeface="Proxima Nov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?</a:t>
            </a:r>
            <a:endParaRPr lang="ru-RU" altLang="ru-RU" sz="3000" dirty="0">
              <a:solidFill>
                <a:srgbClr val="4BD0A0"/>
              </a:solidFill>
              <a:latin typeface="Proxima Nov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ru-RU" altLang="ru-RU" sz="3000" dirty="0">
              <a:solidFill>
                <a:srgbClr val="4BD0A0"/>
              </a:solidFill>
              <a:latin typeface="Proxima Nov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3000" dirty="0">
                <a:solidFill>
                  <a:srgbClr val="4BD0A0"/>
                </a:solidFill>
                <a:latin typeface="Proxima Nov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Линейная регрессия в машинном обучении</a:t>
            </a:r>
            <a:r>
              <a:rPr lang="ru-RU" altLang="ru-RU" sz="3000" dirty="0">
                <a:solidFill>
                  <a:srgbClr val="4BD0A0"/>
                </a:solidFill>
                <a:latin typeface="Proxima Nova"/>
              </a:rPr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" name="Google Shape;1638;p103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1639" name="Google Shape;1639;p103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3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1" name="Google Shape;1641;p103"/>
          <p:cNvSpPr txBox="1"/>
          <p:nvPr/>
        </p:nvSpPr>
        <p:spPr>
          <a:xfrm>
            <a:off x="551850" y="489600"/>
            <a:ext cx="12862500" cy="27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Спасибо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600" dirty="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47" name="Google Shape;1647;p103"/>
          <p:cNvSpPr txBox="1"/>
          <p:nvPr/>
        </p:nvSpPr>
        <p:spPr>
          <a:xfrm>
            <a:off x="551850" y="8157600"/>
            <a:ext cx="57168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Федосеева Мария</a:t>
            </a:r>
            <a:endParaRPr sz="24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Группа </a:t>
            </a:r>
            <a:r>
              <a:rPr lang="en-US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DS-16</a:t>
            </a:r>
            <a:endParaRPr sz="2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53" name="Google Shape;1653;p103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654" name="Google Shape;1654;p10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8" name="Google Shape;1658;p103"/>
          <p:cNvGrpSpPr/>
          <p:nvPr/>
        </p:nvGrpSpPr>
        <p:grpSpPr>
          <a:xfrm>
            <a:off x="551887" y="3195650"/>
            <a:ext cx="5715713" cy="1247700"/>
            <a:chOff x="551887" y="3195650"/>
            <a:chExt cx="5715713" cy="1247700"/>
          </a:xfrm>
        </p:grpSpPr>
        <p:grpSp>
          <p:nvGrpSpPr>
            <p:cNvPr id="1659" name="Google Shape;1659;p103"/>
            <p:cNvGrpSpPr/>
            <p:nvPr/>
          </p:nvGrpSpPr>
          <p:grpSpPr>
            <a:xfrm rot="5400000">
              <a:off x="552037" y="3450675"/>
              <a:ext cx="749700" cy="750000"/>
              <a:chOff x="5876925" y="1459913"/>
              <a:chExt cx="749700" cy="750000"/>
            </a:xfrm>
          </p:grpSpPr>
          <p:sp>
            <p:nvSpPr>
              <p:cNvPr id="1660" name="Google Shape;1660;p103"/>
              <p:cNvSpPr/>
              <p:nvPr/>
            </p:nvSpPr>
            <p:spPr>
              <a:xfrm>
                <a:off x="5876925" y="1459913"/>
                <a:ext cx="749700" cy="7500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103"/>
              <p:cNvSpPr/>
              <p:nvPr/>
            </p:nvSpPr>
            <p:spPr>
              <a:xfrm rot="-5400000">
                <a:off x="6138588" y="1652025"/>
                <a:ext cx="232789" cy="364950"/>
              </a:xfrm>
              <a:custGeom>
                <a:avLst/>
                <a:gdLst/>
                <a:ahLst/>
                <a:cxnLst/>
                <a:rect l="l" t="t" r="r" b="b"/>
                <a:pathLst>
                  <a:path w="130414" h="204454" extrusionOk="0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2" name="Google Shape;1662;p103"/>
            <p:cNvSpPr txBox="1"/>
            <p:nvPr/>
          </p:nvSpPr>
          <p:spPr>
            <a:xfrm>
              <a:off x="1390200" y="3195650"/>
              <a:ext cx="4877400" cy="12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200" dirty="0">
                  <a:latin typeface="Proxima Nova"/>
                  <a:ea typeface="Proxima Nova"/>
                  <a:cs typeface="Proxima Nova"/>
                  <a:sym typeface="Proxima Nova"/>
                </a:rPr>
                <a:t>Прогнозирование продаж </a:t>
              </a:r>
              <a:r>
                <a:rPr lang="ru-RU" sz="3200" dirty="0" err="1">
                  <a:latin typeface="Proxima Nova"/>
                  <a:ea typeface="Proxima Nova"/>
                  <a:cs typeface="Proxima Nova"/>
                  <a:sym typeface="Proxima Nova"/>
                </a:rPr>
                <a:t>фармдистрибьютора</a:t>
              </a:r>
              <a:endParaRPr sz="32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75"/>
          <p:cNvSpPr txBox="1"/>
          <p:nvPr/>
        </p:nvSpPr>
        <p:spPr>
          <a:xfrm>
            <a:off x="551850" y="489600"/>
            <a:ext cx="142917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Содержание</a:t>
            </a: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1140" name="Google Shape;1140;p7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41" name="Google Shape;1141;p7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5" name="Google Shape;1145;p75"/>
          <p:cNvGrpSpPr/>
          <p:nvPr/>
        </p:nvGrpSpPr>
        <p:grpSpPr>
          <a:xfrm>
            <a:off x="551850" y="2116000"/>
            <a:ext cx="4305000" cy="3463200"/>
            <a:chOff x="551850" y="2217600"/>
            <a:chExt cx="4305000" cy="3463200"/>
          </a:xfrm>
        </p:grpSpPr>
        <p:sp>
          <p:nvSpPr>
            <p:cNvPr id="1146" name="Google Shape;1146;p75"/>
            <p:cNvSpPr/>
            <p:nvPr/>
          </p:nvSpPr>
          <p:spPr>
            <a:xfrm>
              <a:off x="551850" y="2217600"/>
              <a:ext cx="1234800" cy="1234800"/>
            </a:xfrm>
            <a:prstGeom prst="ellipse">
              <a:avLst/>
            </a:prstGeom>
            <a:solidFill>
              <a:srgbClr val="4BD0A0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 dirty="0">
                <a:solidFill>
                  <a:srgbClr val="FFFFFF"/>
                </a:solidFill>
              </a:endParaRPr>
            </a:p>
          </p:txBody>
        </p:sp>
        <p:sp>
          <p:nvSpPr>
            <p:cNvPr id="1147" name="Google Shape;1147;p75"/>
            <p:cNvSpPr txBox="1"/>
            <p:nvPr/>
          </p:nvSpPr>
          <p:spPr>
            <a:xfrm>
              <a:off x="551850" y="3452400"/>
              <a:ext cx="43050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/>
            <a:p>
              <a:r>
                <a:rPr lang="ru-RU" sz="3200" dirty="0">
                  <a:latin typeface="Proxima Nova"/>
                  <a:ea typeface="Proxima Nova"/>
                  <a:cs typeface="Proxima Nova"/>
                  <a:sym typeface="Proxima Nova"/>
                </a:rPr>
                <a:t>Постановка задачи</a:t>
              </a:r>
            </a:p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148" name="Google Shape;1148;p75"/>
          <p:cNvGrpSpPr/>
          <p:nvPr/>
        </p:nvGrpSpPr>
        <p:grpSpPr>
          <a:xfrm>
            <a:off x="551850" y="5929200"/>
            <a:ext cx="4305000" cy="3463200"/>
            <a:chOff x="551850" y="5929200"/>
            <a:chExt cx="4305000" cy="3463200"/>
          </a:xfrm>
        </p:grpSpPr>
        <p:sp>
          <p:nvSpPr>
            <p:cNvPr id="1149" name="Google Shape;1149;p75"/>
            <p:cNvSpPr/>
            <p:nvPr/>
          </p:nvSpPr>
          <p:spPr>
            <a:xfrm>
              <a:off x="551850" y="5929200"/>
              <a:ext cx="1234800" cy="12348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/>
            </a:p>
          </p:txBody>
        </p:sp>
        <p:sp>
          <p:nvSpPr>
            <p:cNvPr id="1150" name="Google Shape;1150;p75"/>
            <p:cNvSpPr txBox="1"/>
            <p:nvPr/>
          </p:nvSpPr>
          <p:spPr>
            <a:xfrm>
              <a:off x="551850" y="7164000"/>
              <a:ext cx="43050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/>
            <a:p>
              <a:pPr lvl="0"/>
              <a:r>
                <a:rPr lang="ru-RU" sz="3200" dirty="0">
                  <a:latin typeface="Proxima Nova"/>
                  <a:ea typeface="Proxima Nova"/>
                  <a:cs typeface="Proxima Nova"/>
                  <a:sym typeface="Proxima Nova"/>
                </a:rPr>
                <a:t>Выводы и заключение</a:t>
              </a: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151" name="Google Shape;1151;p75"/>
          <p:cNvGrpSpPr/>
          <p:nvPr/>
        </p:nvGrpSpPr>
        <p:grpSpPr>
          <a:xfrm>
            <a:off x="6264000" y="5929200"/>
            <a:ext cx="4295100" cy="3463200"/>
            <a:chOff x="6268650" y="5929200"/>
            <a:chExt cx="4295100" cy="3463200"/>
          </a:xfrm>
        </p:grpSpPr>
        <p:sp>
          <p:nvSpPr>
            <p:cNvPr id="1152" name="Google Shape;1152;p75"/>
            <p:cNvSpPr/>
            <p:nvPr/>
          </p:nvSpPr>
          <p:spPr>
            <a:xfrm>
              <a:off x="6268650" y="5929200"/>
              <a:ext cx="1234800" cy="12348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/>
            </a:p>
          </p:txBody>
        </p:sp>
        <p:sp>
          <p:nvSpPr>
            <p:cNvPr id="1153" name="Google Shape;1153;p75"/>
            <p:cNvSpPr txBox="1"/>
            <p:nvPr/>
          </p:nvSpPr>
          <p:spPr>
            <a:xfrm>
              <a:off x="6268650" y="7164000"/>
              <a:ext cx="42951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/>
            <a:p>
              <a:pPr lvl="0"/>
              <a:r>
                <a:rPr lang="ru-RU" sz="2800" dirty="0">
                  <a:latin typeface="Proxima Nova"/>
                  <a:ea typeface="Proxima Nova"/>
                  <a:cs typeface="Proxima Nova"/>
                  <a:sym typeface="Proxima Nova"/>
                </a:rPr>
                <a:t>Список источников</a:t>
              </a: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157" name="Google Shape;1157;p75"/>
          <p:cNvGrpSpPr/>
          <p:nvPr/>
        </p:nvGrpSpPr>
        <p:grpSpPr>
          <a:xfrm>
            <a:off x="6264000" y="2217600"/>
            <a:ext cx="4295100" cy="3463200"/>
            <a:chOff x="551850" y="2217600"/>
            <a:chExt cx="4295100" cy="3463200"/>
          </a:xfrm>
        </p:grpSpPr>
        <p:sp>
          <p:nvSpPr>
            <p:cNvPr id="1158" name="Google Shape;1158;p75"/>
            <p:cNvSpPr/>
            <p:nvPr/>
          </p:nvSpPr>
          <p:spPr>
            <a:xfrm>
              <a:off x="551850" y="2217600"/>
              <a:ext cx="1234800" cy="12348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/>
            </a:p>
          </p:txBody>
        </p:sp>
        <p:sp>
          <p:nvSpPr>
            <p:cNvPr id="1159" name="Google Shape;1159;p75"/>
            <p:cNvSpPr txBox="1"/>
            <p:nvPr/>
          </p:nvSpPr>
          <p:spPr>
            <a:xfrm>
              <a:off x="551850" y="3452400"/>
              <a:ext cx="42951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000" dirty="0">
                  <a:latin typeface="Proxima Nova"/>
                  <a:ea typeface="Proxima Nova"/>
                  <a:cs typeface="Proxima Nova"/>
                  <a:sym typeface="Proxima Nova"/>
                </a:rPr>
                <a:t>Анализ</a:t>
              </a:r>
              <a:endParaRPr sz="30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160" name="Google Shape;1160;p75"/>
          <p:cNvGrpSpPr/>
          <p:nvPr/>
        </p:nvGrpSpPr>
        <p:grpSpPr>
          <a:xfrm>
            <a:off x="11988000" y="2217600"/>
            <a:ext cx="4287600" cy="3463200"/>
            <a:chOff x="551850" y="2217600"/>
            <a:chExt cx="4287600" cy="3463200"/>
          </a:xfrm>
        </p:grpSpPr>
        <p:sp>
          <p:nvSpPr>
            <p:cNvPr id="1161" name="Google Shape;1161;p75"/>
            <p:cNvSpPr/>
            <p:nvPr/>
          </p:nvSpPr>
          <p:spPr>
            <a:xfrm>
              <a:off x="551850" y="2217600"/>
              <a:ext cx="1234800" cy="12348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/>
            </a:p>
          </p:txBody>
        </p:sp>
        <p:sp>
          <p:nvSpPr>
            <p:cNvPr id="1162" name="Google Shape;1162;p75"/>
            <p:cNvSpPr txBox="1"/>
            <p:nvPr/>
          </p:nvSpPr>
          <p:spPr>
            <a:xfrm>
              <a:off x="551850" y="3452400"/>
              <a:ext cx="42876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/>
            <a:p>
              <a:pPr lvl="0"/>
              <a:r>
                <a:rPr lang="ru-RU" sz="3200" dirty="0">
                  <a:latin typeface="Proxima Nova"/>
                  <a:ea typeface="Proxima Nova"/>
                  <a:cs typeface="Proxima Nova"/>
                  <a:sym typeface="Proxima Nova"/>
                </a:rPr>
                <a:t>Методика решения</a:t>
              </a: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49" y="2217599"/>
            <a:ext cx="16249095" cy="714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r>
              <a:rPr lang="ru-RU" sz="3000" b="1" dirty="0">
                <a:solidFill>
                  <a:srgbClr val="4BD0A0"/>
                </a:solidFill>
                <a:latin typeface="Proxima Nova"/>
              </a:rPr>
              <a:t>В данной работе рассмотрены продажи компании, которая занимается дистрибьюцией лекарственных препаратов. </a:t>
            </a: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Рынок очень насыщенный и конкурентный, поэтому идет борьба за каждый процент его доли. Чтобы эффективно конкурировать и как минимум не отставать, нужно прежде всего обладать базовыми знаниями о будущем движении рынка. </a:t>
            </a: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Современные методы 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предективной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 аналитики способный предсказать тренды и исходя из этого можно спрогнозировать необходимые ресурсы. </a:t>
            </a: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pPr lvl="1" algn="r"/>
            <a:r>
              <a:rPr lang="ru-RU" sz="3000" dirty="0">
                <a:solidFill>
                  <a:schemeClr val="dk1"/>
                </a:solidFill>
                <a:latin typeface="Proxima Nova"/>
              </a:rPr>
              <a:t>	</a:t>
            </a:r>
            <a:r>
              <a:rPr lang="ru-RU" sz="2800" dirty="0">
                <a:solidFill>
                  <a:schemeClr val="dk1"/>
                </a:solidFill>
                <a:latin typeface="Proxima Nova"/>
              </a:rPr>
              <a:t>Так, если намечается рост объемов продаж, есть возможность подготовиться, например, нанять дополнительный персонал, закупить ресурсы, арендовать дополнительные складские площади и т.п. </a:t>
            </a:r>
          </a:p>
          <a:p>
            <a:pPr algn="r"/>
            <a:r>
              <a:rPr lang="ru-RU" sz="2800" dirty="0">
                <a:solidFill>
                  <a:schemeClr val="dk1"/>
                </a:solidFill>
                <a:latin typeface="Proxima Nova"/>
              </a:rPr>
              <a:t>	Если, наоборот, следует падение, то можно отказаться от дополнительного найма сотрудников, пересмотреть затраты, критически отнестись к открытию новых инвестиционных проектов.</a:t>
            </a: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Постановка задачи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" name="Google Shape;1898;p106">
            <a:extLst>
              <a:ext uri="{FF2B5EF4-FFF2-40B4-BE49-F238E27FC236}">
                <a16:creationId xmlns:a16="http://schemas.microsoft.com/office/drawing/2014/main" id="{38A88DBC-659A-4E33-BD26-3687F20F5068}"/>
              </a:ext>
            </a:extLst>
          </p:cNvPr>
          <p:cNvSpPr/>
          <p:nvPr/>
        </p:nvSpPr>
        <p:spPr>
          <a:xfrm>
            <a:off x="551850" y="368259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898;p106">
            <a:extLst>
              <a:ext uri="{FF2B5EF4-FFF2-40B4-BE49-F238E27FC236}">
                <a16:creationId xmlns:a16="http://schemas.microsoft.com/office/drawing/2014/main" id="{EEE280AB-B20C-433C-8E2B-90591DA8B79A}"/>
              </a:ext>
            </a:extLst>
          </p:cNvPr>
          <p:cNvSpPr/>
          <p:nvPr/>
        </p:nvSpPr>
        <p:spPr>
          <a:xfrm>
            <a:off x="551850" y="5143500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92;p77">
            <a:extLst>
              <a:ext uri="{FF2B5EF4-FFF2-40B4-BE49-F238E27FC236}">
                <a16:creationId xmlns:a16="http://schemas.microsoft.com/office/drawing/2014/main" id="{40CDA509-16EC-47BA-9B42-3581BE27B934}"/>
              </a:ext>
            </a:extLst>
          </p:cNvPr>
          <p:cNvSpPr/>
          <p:nvPr/>
        </p:nvSpPr>
        <p:spPr>
          <a:xfrm>
            <a:off x="551850" y="6509674"/>
            <a:ext cx="449226" cy="449226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/>
              <a:t>+</a:t>
            </a:r>
            <a:endParaRPr b="1" dirty="0"/>
          </a:p>
        </p:txBody>
      </p:sp>
      <p:sp>
        <p:nvSpPr>
          <p:cNvPr id="7" name="Google Shape;1192;p77">
            <a:extLst>
              <a:ext uri="{FF2B5EF4-FFF2-40B4-BE49-F238E27FC236}">
                <a16:creationId xmlns:a16="http://schemas.microsoft.com/office/drawing/2014/main" id="{1DDDDC85-CEDD-46B6-BAB9-6219203326BD}"/>
              </a:ext>
            </a:extLst>
          </p:cNvPr>
          <p:cNvSpPr/>
          <p:nvPr/>
        </p:nvSpPr>
        <p:spPr>
          <a:xfrm>
            <a:off x="551850" y="7614400"/>
            <a:ext cx="449226" cy="449226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/>
              <a:t>-</a:t>
            </a:r>
            <a:endParaRPr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2217599"/>
            <a:ext cx="16249095" cy="714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numCol="2" anchor="t" anchorCtr="0">
            <a:noAutofit/>
          </a:bodyPr>
          <a:lstStyle/>
          <a:p>
            <a:r>
              <a:rPr lang="ru-RU" sz="3000" b="1" dirty="0">
                <a:solidFill>
                  <a:srgbClr val="4BD0A0"/>
                </a:solidFill>
                <a:latin typeface="Proxima Nova"/>
              </a:rPr>
              <a:t>Исходный </a:t>
            </a:r>
            <a:r>
              <a:rPr lang="ru-RU" sz="3000" b="1" dirty="0" err="1">
                <a:solidFill>
                  <a:srgbClr val="4BD0A0"/>
                </a:solidFill>
                <a:latin typeface="Proxima Nova"/>
              </a:rPr>
              <a:t>датасет</a:t>
            </a:r>
            <a:r>
              <a:rPr lang="ru-RU" sz="3000" b="1" dirty="0">
                <a:solidFill>
                  <a:srgbClr val="4BD0A0"/>
                </a:solidFill>
                <a:latin typeface="Proxima Nova"/>
              </a:rPr>
              <a:t>:</a:t>
            </a: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Датасет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 содержит две колонки:</a:t>
            </a: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dk1"/>
                </a:solidFill>
                <a:latin typeface="Proxima Nova"/>
              </a:rPr>
              <a:t>Date 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– дата продажи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dk1"/>
                </a:solidFill>
                <a:latin typeface="Proxima Nova"/>
              </a:rPr>
              <a:t>Value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 – сумма продаж с НДС на дату, в тыс. рублей.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Данных очень мало, за 2,5 года всего 910 значений. При этом нет пропусков в датах. Значение </a:t>
            </a:r>
            <a:r>
              <a:rPr lang="en-US" sz="3000" dirty="0">
                <a:solidFill>
                  <a:schemeClr val="dk1"/>
                </a:solidFill>
                <a:latin typeface="Proxima Nova"/>
              </a:rPr>
              <a:t>value 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с плавающей точкой. В категории миллионов для удобства округлим значение до целочисленного и посмотрим основную статистику.</a:t>
            </a:r>
          </a:p>
          <a:p>
            <a:endParaRPr lang="ru-RU" sz="2800" dirty="0">
              <a:solidFill>
                <a:schemeClr val="dk1"/>
              </a:solidFill>
              <a:latin typeface="Proxima Nova"/>
            </a:endParaRP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Анализ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08A8D4-0EF0-4ECD-B4C8-80083504B9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4545" y="3468364"/>
            <a:ext cx="3388763" cy="46010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64C86B9-3516-41CB-B091-334873EC3EC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98380" y="3578862"/>
            <a:ext cx="2499620" cy="442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62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2217599"/>
            <a:ext cx="16249095" cy="714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numCol="2" anchor="t" anchorCtr="0">
            <a:noAutofit/>
          </a:bodyPr>
          <a:lstStyle/>
          <a:p>
            <a:r>
              <a:rPr lang="ru-RU" sz="3000" b="1" dirty="0">
                <a:solidFill>
                  <a:srgbClr val="4BD0A0"/>
                </a:solidFill>
                <a:latin typeface="Proxima Nova"/>
              </a:rPr>
              <a:t>Исходный </a:t>
            </a:r>
            <a:r>
              <a:rPr lang="ru-RU" sz="3000" b="1" dirty="0" err="1">
                <a:solidFill>
                  <a:srgbClr val="4BD0A0"/>
                </a:solidFill>
                <a:latin typeface="Proxima Nova"/>
              </a:rPr>
              <a:t>датасет</a:t>
            </a:r>
            <a:r>
              <a:rPr lang="ru-RU" sz="3000" b="1" dirty="0">
                <a:solidFill>
                  <a:srgbClr val="4BD0A0"/>
                </a:solidFill>
                <a:latin typeface="Proxima Nova"/>
              </a:rPr>
              <a:t>:</a:t>
            </a: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По статистике видно, что дистрибьютор реализовывает товара в среднем в день на 650 642,8 тыс. руб., отрицательных значений в данных нет, есть дни без продаж, о чем говорит минимальное значение, равное 0, максимальная сумма продаж в день с 2019г равна 1 661 629 тыс. руб. </a:t>
            </a: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Никаких аномалий и выбросов по статистике не замечено. Распределение значений продаж не является нормальным из-за большого количества 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околонулевых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 продаж в день.</a:t>
            </a: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Анализ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563DE2-832B-48F3-88E5-F8264E2E58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9054" y="3734235"/>
            <a:ext cx="2659928" cy="37564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968060-4FDE-495F-AE4F-69BA19A52F8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61388" y="3818023"/>
            <a:ext cx="3963411" cy="392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72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2217599"/>
            <a:ext cx="16249095" cy="714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numCol="2" anchor="t" anchorCtr="0">
            <a:noAutofit/>
          </a:bodyPr>
          <a:lstStyle/>
          <a:p>
            <a:r>
              <a:rPr lang="ru-RU" sz="3000" b="1" dirty="0" err="1">
                <a:solidFill>
                  <a:srgbClr val="4BD0A0"/>
                </a:solidFill>
                <a:latin typeface="Proxima Nova"/>
              </a:rPr>
              <a:t>Коррелограммы</a:t>
            </a:r>
            <a:r>
              <a:rPr lang="ru-RU" sz="3000" b="1" dirty="0">
                <a:solidFill>
                  <a:srgbClr val="4BD0A0"/>
                </a:solidFill>
                <a:latin typeface="Proxima Nova"/>
              </a:rPr>
              <a:t> и тест Дики-</a:t>
            </a:r>
            <a:r>
              <a:rPr lang="ru-RU" sz="3000" b="1" dirty="0" err="1">
                <a:solidFill>
                  <a:srgbClr val="4BD0A0"/>
                </a:solidFill>
                <a:latin typeface="Proxima Nova"/>
              </a:rPr>
              <a:t>Фулера</a:t>
            </a:r>
            <a:endParaRPr lang="ru-RU" sz="3000" b="1" dirty="0">
              <a:solidFill>
                <a:srgbClr val="4BD0A0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Значение «p-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value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» равно 0,001593, что меньше 0,05, а значит тест отвергает гипотезу о 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нестационарности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 ряда. Ряд стационарен. </a:t>
            </a: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На графике автокорреляции прослеживается сезонность, примерно 7 периодов. Явный тренд отсутствует, цикличности тоже нет.</a:t>
            </a: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В целом на графике остатков нормальное распределение, но есть небольшие дефекты</a:t>
            </a: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Анализ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3E1B89-9D26-4390-9E88-1401A46E7E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1849" y="3070917"/>
            <a:ext cx="7289823" cy="57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27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4"/>
          <p:cNvSpPr txBox="1"/>
          <p:nvPr/>
        </p:nvSpPr>
        <p:spPr>
          <a:xfrm>
            <a:off x="551849" y="2217599"/>
            <a:ext cx="16590841" cy="7462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>
                <a:solidFill>
                  <a:srgbClr val="4BD0A0"/>
                </a:solidFill>
                <a:latin typeface="Proxima Nova"/>
              </a:rPr>
              <a:t>В исследовании будем сравнивать результаты моделей </a:t>
            </a:r>
            <a:r>
              <a:rPr lang="en-US" sz="3000" b="1" dirty="0">
                <a:solidFill>
                  <a:srgbClr val="4BD0A0"/>
                </a:solidFill>
                <a:latin typeface="Proxima Nova"/>
              </a:rPr>
              <a:t>SARIMA</a:t>
            </a:r>
            <a:r>
              <a:rPr lang="ru-RU" sz="3000" dirty="0">
                <a:solidFill>
                  <a:srgbClr val="4BD0A0"/>
                </a:solidFill>
                <a:latin typeface="Proxima Nova"/>
              </a:rPr>
              <a:t>, так как присутствует сезонность, и рекуррентной нейронной сети </a:t>
            </a:r>
            <a:r>
              <a:rPr lang="ru-RU" sz="3000" b="1" dirty="0">
                <a:solidFill>
                  <a:srgbClr val="4BD0A0"/>
                </a:solidFill>
                <a:latin typeface="Proxima Nova"/>
              </a:rPr>
              <a:t>LSTM</a:t>
            </a:r>
            <a:endParaRPr lang="ru-RU" sz="3000" dirty="0">
              <a:solidFill>
                <a:srgbClr val="4BD0A0"/>
              </a:solidFill>
              <a:latin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>
              <a:solidFill>
                <a:srgbClr val="4BD0A0"/>
              </a:solidFill>
              <a:latin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>
              <a:solidFill>
                <a:srgbClr val="4BD0A0"/>
              </a:solidFill>
              <a:latin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>
              <a:solidFill>
                <a:srgbClr val="4BD0A0"/>
              </a:solidFill>
              <a:latin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>
              <a:solidFill>
                <a:srgbClr val="4BD0A0"/>
              </a:solidFill>
              <a:latin typeface="Proxima Nova"/>
            </a:endParaRPr>
          </a:p>
          <a:p>
            <a:pPr>
              <a:buClr>
                <a:srgbClr val="4BD0A0"/>
              </a:buClr>
              <a:buSzPts val="3000"/>
            </a:pPr>
            <a:endParaRPr lang="ru-RU" sz="3000" dirty="0">
              <a:solidFill>
                <a:srgbClr val="4BD0A0"/>
              </a:solidFill>
              <a:latin typeface="Proxima Nova"/>
            </a:endParaRPr>
          </a:p>
          <a:p>
            <a:pPr>
              <a:buClr>
                <a:srgbClr val="4BD0A0"/>
              </a:buClr>
              <a:buSzPts val="3000"/>
            </a:pPr>
            <a:r>
              <a:rPr lang="en-US" sz="3000" dirty="0">
                <a:solidFill>
                  <a:srgbClr val="4BD0A0"/>
                </a:solidFill>
                <a:latin typeface="Proxima Nova"/>
              </a:rPr>
              <a:t>                                                                                      VS</a:t>
            </a:r>
            <a:endParaRPr lang="ru-RU" sz="3000" dirty="0">
              <a:solidFill>
                <a:srgbClr val="4BD0A0"/>
              </a:solidFill>
              <a:latin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en-US" sz="3000" dirty="0">
              <a:solidFill>
                <a:srgbClr val="4BD0A0"/>
              </a:solidFill>
              <a:latin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en-US" sz="3000" dirty="0">
              <a:solidFill>
                <a:srgbClr val="4BD0A0"/>
              </a:solidFill>
              <a:latin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en-US" sz="3000" dirty="0">
              <a:solidFill>
                <a:srgbClr val="4BD0A0"/>
              </a:solidFill>
              <a:latin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>
              <a:solidFill>
                <a:srgbClr val="4BD0A0"/>
              </a:solidFill>
              <a:latin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en-US" sz="3000" dirty="0">
              <a:solidFill>
                <a:srgbClr val="4BD0A0"/>
              </a:solidFill>
              <a:latin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>
                <a:solidFill>
                  <a:srgbClr val="4BD0A0"/>
                </a:solidFill>
                <a:latin typeface="Proxima Nova"/>
              </a:rPr>
              <a:t>Можно было бы рассмотреть и линейную регрессию, как универсальное средство, но хотелось бы сосредоточиться на моделях для прогноза именно временных рядов</a:t>
            </a: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endParaRPr sz="3000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4" name="Google Shape;1134;p74"/>
          <p:cNvSpPr txBox="1"/>
          <p:nvPr/>
        </p:nvSpPr>
        <p:spPr>
          <a:xfrm>
            <a:off x="551850" y="489600"/>
            <a:ext cx="142917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Главный замысел работы: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0DC025-18CB-4861-8766-1B29B347B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33" y="4304144"/>
            <a:ext cx="7101688" cy="27247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81D2F-E4CF-440B-BA99-F3500A488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4254" y="3819484"/>
            <a:ext cx="4168818" cy="34781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895928"/>
            <a:ext cx="17551423" cy="9458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numCol="2" anchor="t" anchorCtr="0">
            <a:noAutofit/>
          </a:bodyPr>
          <a:lstStyle/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b="1" dirty="0">
                <a:solidFill>
                  <a:srgbClr val="4BD0A0"/>
                </a:solidFill>
                <a:latin typeface="Proxima Nova"/>
              </a:rPr>
              <a:t>Дифференцирование</a:t>
            </a: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pPr lvl="1"/>
            <a:r>
              <a:rPr lang="ru-RU" sz="30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endParaRPr lang="en-US" sz="3000" dirty="0">
              <a:solidFill>
                <a:schemeClr val="dk1"/>
              </a:solidFill>
              <a:latin typeface="Proxima Nova"/>
            </a:endParaRPr>
          </a:p>
          <a:p>
            <a:endParaRPr lang="en-US" sz="3000" dirty="0">
              <a:solidFill>
                <a:schemeClr val="dk1"/>
              </a:solidFill>
              <a:latin typeface="Proxima Nova"/>
            </a:endParaRPr>
          </a:p>
          <a:p>
            <a:endParaRPr lang="en-US" sz="3000" dirty="0">
              <a:solidFill>
                <a:schemeClr val="dk1"/>
              </a:solidFill>
              <a:latin typeface="Proxima Nova"/>
            </a:endParaRP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endParaRPr lang="en-US" sz="3000" dirty="0">
              <a:solidFill>
                <a:schemeClr val="dk1"/>
              </a:solidFill>
              <a:latin typeface="Proxima Nova"/>
            </a:endParaRPr>
          </a:p>
          <a:p>
            <a:endParaRPr lang="en-US" sz="3000" dirty="0">
              <a:solidFill>
                <a:schemeClr val="dk1"/>
              </a:solidFill>
              <a:latin typeface="Proxima Nova"/>
            </a:endParaRPr>
          </a:p>
          <a:p>
            <a:endParaRPr lang="en-US" sz="3000" dirty="0">
              <a:solidFill>
                <a:schemeClr val="dk1"/>
              </a:solidFill>
              <a:latin typeface="Proxima Nova"/>
            </a:endParaRP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  <a:r>
              <a:rPr lang="ru-RU" sz="2400" dirty="0">
                <a:solidFill>
                  <a:schemeClr val="dk1"/>
                </a:solidFill>
                <a:latin typeface="Proxima Nova"/>
              </a:rPr>
              <a:t>Если бы сезонность играла сильную роль в исследуемых моделях мы бы убрали ее дифференцированием.</a:t>
            </a:r>
            <a:endParaRPr lang="en-US" sz="2400" dirty="0">
              <a:solidFill>
                <a:schemeClr val="dk1"/>
              </a:solidFill>
              <a:latin typeface="Proxima Nova"/>
            </a:endParaRPr>
          </a:p>
          <a:p>
            <a:endParaRPr lang="en-US" sz="2400" dirty="0">
              <a:solidFill>
                <a:schemeClr val="dk1"/>
              </a:solidFill>
              <a:latin typeface="Proxima Nova"/>
            </a:endParaRPr>
          </a:p>
          <a:p>
            <a:r>
              <a:rPr lang="en-US" sz="2400" dirty="0">
                <a:solidFill>
                  <a:schemeClr val="dk1"/>
                </a:solidFill>
                <a:latin typeface="Proxima Nova"/>
              </a:rPr>
              <a:t>	</a:t>
            </a:r>
            <a:r>
              <a:rPr lang="ru-RU" sz="2400" dirty="0">
                <a:solidFill>
                  <a:schemeClr val="dk1"/>
                </a:solidFill>
                <a:latin typeface="Proxima Nova"/>
              </a:rPr>
              <a:t>При этом мы достигаем в тесте Дики-</a:t>
            </a:r>
            <a:r>
              <a:rPr lang="ru-RU" sz="2400" dirty="0" err="1">
                <a:solidFill>
                  <a:schemeClr val="dk1"/>
                </a:solidFill>
                <a:latin typeface="Proxima Nova"/>
              </a:rPr>
              <a:t>Фуллера</a:t>
            </a:r>
            <a:r>
              <a:rPr lang="ru-RU" sz="2400" dirty="0">
                <a:solidFill>
                  <a:schemeClr val="dk1"/>
                </a:solidFill>
                <a:latin typeface="Proxima Nova"/>
              </a:rPr>
              <a:t> значение </a:t>
            </a:r>
            <a:r>
              <a:rPr lang="en-US" sz="2400" dirty="0">
                <a:solidFill>
                  <a:schemeClr val="dk1"/>
                </a:solidFill>
                <a:latin typeface="Proxima Nova"/>
              </a:rPr>
              <a:t>p</a:t>
            </a:r>
            <a:r>
              <a:rPr lang="ru-RU" sz="2400" dirty="0">
                <a:solidFill>
                  <a:schemeClr val="dk1"/>
                </a:solidFill>
                <a:latin typeface="Proxima Nova"/>
              </a:rPr>
              <a:t>-</a:t>
            </a:r>
            <a:r>
              <a:rPr lang="en-US" sz="2400" dirty="0">
                <a:solidFill>
                  <a:schemeClr val="dk1"/>
                </a:solidFill>
                <a:latin typeface="Proxima Nova"/>
              </a:rPr>
              <a:t>value </a:t>
            </a:r>
            <a:r>
              <a:rPr lang="ru-RU" sz="2400" dirty="0">
                <a:solidFill>
                  <a:schemeClr val="dk1"/>
                </a:solidFill>
                <a:latin typeface="Proxima Nova"/>
              </a:rPr>
              <a:t>равное 0, и как видим, изменилось распределение остатков в лучшую сторону. Но на графике автокорреляции все еще есть сезонность. </a:t>
            </a:r>
            <a:endParaRPr lang="en-US" sz="2400" dirty="0">
              <a:solidFill>
                <a:schemeClr val="dk1"/>
              </a:solidFill>
              <a:latin typeface="Proxima Nova"/>
            </a:endParaRPr>
          </a:p>
          <a:p>
            <a:endParaRPr lang="en-US" sz="2400" dirty="0">
              <a:solidFill>
                <a:schemeClr val="dk1"/>
              </a:solidFill>
              <a:latin typeface="Proxima Nova"/>
            </a:endParaRPr>
          </a:p>
          <a:p>
            <a:endParaRPr lang="en-US" sz="2400" dirty="0">
              <a:solidFill>
                <a:schemeClr val="dk1"/>
              </a:solidFill>
              <a:latin typeface="Proxima Nova"/>
            </a:endParaRPr>
          </a:p>
          <a:p>
            <a:r>
              <a:rPr lang="en-US" sz="24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endParaRPr lang="en-US" sz="2400" dirty="0">
              <a:solidFill>
                <a:schemeClr val="dk1"/>
              </a:solidFill>
              <a:latin typeface="Proxima Nova"/>
            </a:endParaRPr>
          </a:p>
          <a:p>
            <a:r>
              <a:rPr lang="en-US" sz="2400" dirty="0">
                <a:solidFill>
                  <a:schemeClr val="dk1"/>
                </a:solidFill>
                <a:latin typeface="Proxima Nova"/>
              </a:rPr>
              <a:t>	</a:t>
            </a:r>
            <a:endParaRPr lang="ru-RU" sz="2400" dirty="0">
              <a:solidFill>
                <a:schemeClr val="dk1"/>
              </a:solidFill>
              <a:latin typeface="Proxima Nova"/>
            </a:endParaRP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Методика решения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F24976-FABF-4F59-A160-08E69A4FB9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7738" y="3304338"/>
            <a:ext cx="5940425" cy="46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68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2217599"/>
            <a:ext cx="16249095" cy="714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numCol="2" anchor="t" anchorCtr="0">
            <a:noAutofit/>
          </a:bodyPr>
          <a:lstStyle/>
          <a:p>
            <a:r>
              <a:rPr lang="en-US" sz="3000" b="1" dirty="0">
                <a:solidFill>
                  <a:srgbClr val="4BD0A0"/>
                </a:solidFill>
                <a:latin typeface="Proxima Nova"/>
              </a:rPr>
              <a:t>SARIMA</a:t>
            </a:r>
            <a:endParaRPr lang="ru-RU" sz="3000" b="1" dirty="0">
              <a:solidFill>
                <a:srgbClr val="4BD0A0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</a:t>
            </a:r>
            <a:r>
              <a:rPr lang="ru-RU" sz="3000" b="1" dirty="0">
                <a:solidFill>
                  <a:schemeClr val="dk1"/>
                </a:solidFill>
                <a:latin typeface="Proxima Nova"/>
              </a:rPr>
              <a:t>Сезонное </a:t>
            </a:r>
            <a:r>
              <a:rPr lang="ru-RU" sz="3000" b="1" dirty="0" err="1">
                <a:solidFill>
                  <a:schemeClr val="dk1"/>
                </a:solidFill>
                <a:latin typeface="Proxima Nova"/>
              </a:rPr>
              <a:t>авторегрессионное</a:t>
            </a:r>
            <a:r>
              <a:rPr lang="ru-RU" sz="3000" b="1" dirty="0">
                <a:solidFill>
                  <a:schemeClr val="dk1"/>
                </a:solidFill>
                <a:latin typeface="Proxima Nova"/>
              </a:rPr>
              <a:t> интегрированное скользящее среднее, SARIMA или </a:t>
            </a:r>
            <a:r>
              <a:rPr lang="ru-RU" sz="3000" b="1" dirty="0" err="1">
                <a:solidFill>
                  <a:schemeClr val="dk1"/>
                </a:solidFill>
                <a:latin typeface="Proxima Nova"/>
              </a:rPr>
              <a:t>Seasonal</a:t>
            </a:r>
            <a:r>
              <a:rPr lang="ru-RU" sz="3000" b="1" dirty="0">
                <a:solidFill>
                  <a:schemeClr val="dk1"/>
                </a:solidFill>
                <a:latin typeface="Proxima Nova"/>
              </a:rPr>
              <a:t> ARIMA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, является расширением ARIMA, которое явно поддерживает одномерные данные временных рядов с сезонным компонентом.</a:t>
            </a:r>
            <a:endParaRPr lang="en-US" sz="3000" dirty="0">
              <a:solidFill>
                <a:schemeClr val="dk1"/>
              </a:solidFill>
              <a:latin typeface="Proxima Nova"/>
            </a:endParaRPr>
          </a:p>
          <a:p>
            <a:endParaRPr lang="en-US" sz="3000" dirty="0">
              <a:solidFill>
                <a:schemeClr val="dk1"/>
              </a:solidFill>
              <a:latin typeface="Proxima Nova"/>
            </a:endParaRP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Разделим данные на тестовые и тренировочные и подберём оптимальные значения 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гиперпараметров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 по критерию 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Акаике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.</a:t>
            </a: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Методика решения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C72B1-2C2A-462C-8F53-41F77EC57B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1850" y="2874340"/>
            <a:ext cx="2893314" cy="17443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6C4273-F2E8-4AD8-A011-70F99693689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1850" y="4775718"/>
            <a:ext cx="6931747" cy="443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31465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ck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FFFFFF"/>
      </a:accent5>
      <a:accent6>
        <a:srgbClr val="000000"/>
      </a:accent6>
      <a:hlink>
        <a:srgbClr val="9999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881</Words>
  <Application>Microsoft Office PowerPoint</Application>
  <PresentationFormat>Произвольный</PresentationFormat>
  <Paragraphs>330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17</vt:i4>
      </vt:variant>
    </vt:vector>
  </HeadingPairs>
  <TitlesOfParts>
    <vt:vector size="26" baseType="lpstr">
      <vt:lpstr>Circe</vt:lpstr>
      <vt:lpstr>Gill Sans</vt:lpstr>
      <vt:lpstr>Proxima Nova Semibold</vt:lpstr>
      <vt:lpstr>Arial</vt:lpstr>
      <vt:lpstr>Times New Roman</vt:lpstr>
      <vt:lpstr>Calibri</vt:lpstr>
      <vt:lpstr>Proxima Nova</vt:lpstr>
      <vt:lpstr>White Green</vt:lpstr>
      <vt:lpstr>Black Green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AI</cp:lastModifiedBy>
  <cp:revision>27</cp:revision>
  <dcterms:modified xsi:type="dcterms:W3CDTF">2021-07-31T18:51:52Z</dcterms:modified>
</cp:coreProperties>
</file>